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7" r:id="rId11"/>
    <p:sldId id="275" r:id="rId12"/>
    <p:sldId id="276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</p:sldIdLst>
  <p:sldSz cx="12192000" cy="6858000"/>
  <p:notesSz cx="12192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76" d="100"/>
          <a:sy n="76" d="100"/>
        </p:scale>
        <p:origin x="-480" y="-4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jpg>
</file>

<file path=ppt/media/image11.jp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3.png>
</file>

<file path=ppt/media/image25.png>
</file>

<file path=ppt/media/image26.pn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32.jpg>
</file>

<file path=ppt/media/image33.jpg>
</file>

<file path=ppt/media/image34.png>
</file>

<file path=ppt/media/image35.jpg>
</file>

<file path=ppt/media/image36.jpg>
</file>

<file path=ppt/media/image37.jpg>
</file>

<file path=ppt/media/image38.png>
</file>

<file path=ppt/media/image4.png>
</file>

<file path=ppt/media/image5.jp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6/3/2022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762000"/>
            <a:ext cx="9141460" cy="5334000"/>
          </a:xfrm>
          <a:custGeom>
            <a:avLst/>
            <a:gdLst/>
            <a:ahLst/>
            <a:cxnLst/>
            <a:rect l="l" t="t" r="r" b="b"/>
            <a:pathLst>
              <a:path w="9141460" h="5334000">
                <a:moveTo>
                  <a:pt x="9140952" y="0"/>
                </a:moveTo>
                <a:lnTo>
                  <a:pt x="0" y="0"/>
                </a:lnTo>
                <a:lnTo>
                  <a:pt x="0" y="5334000"/>
                </a:lnTo>
                <a:lnTo>
                  <a:pt x="9140952" y="5334000"/>
                </a:lnTo>
                <a:lnTo>
                  <a:pt x="9140952" y="0"/>
                </a:lnTo>
                <a:close/>
              </a:path>
            </a:pathLst>
          </a:custGeom>
          <a:solidFill>
            <a:srgbClr val="40B9D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900" b="0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6/3/2022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900" b="0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6/3/2022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762000"/>
            <a:ext cx="9141460" cy="5334000"/>
          </a:xfrm>
          <a:custGeom>
            <a:avLst/>
            <a:gdLst/>
            <a:ahLst/>
            <a:cxnLst/>
            <a:rect l="l" t="t" r="r" b="b"/>
            <a:pathLst>
              <a:path w="9141460" h="5334000">
                <a:moveTo>
                  <a:pt x="9140952" y="0"/>
                </a:moveTo>
                <a:lnTo>
                  <a:pt x="0" y="0"/>
                </a:lnTo>
                <a:lnTo>
                  <a:pt x="0" y="5334000"/>
                </a:lnTo>
                <a:lnTo>
                  <a:pt x="9140952" y="5334000"/>
                </a:lnTo>
                <a:lnTo>
                  <a:pt x="9140952" y="0"/>
                </a:lnTo>
                <a:close/>
              </a:path>
            </a:pathLst>
          </a:custGeom>
          <a:solidFill>
            <a:srgbClr val="40B9D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900" b="0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6/3/2022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lnTo>
                  <a:pt x="12192000" y="0"/>
                </a:lnTo>
                <a:close/>
              </a:path>
            </a:pathLst>
          </a:custGeom>
          <a:solidFill>
            <a:srgbClr val="40B9D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6/3/2022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8739" y="866647"/>
            <a:ext cx="12034520" cy="92519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900" b="0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85724" y="2259533"/>
            <a:ext cx="11820550" cy="27571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6/3/2022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jpg"/><Relationship Id="rId5" Type="http://schemas.openxmlformats.org/officeDocument/2006/relationships/image" Target="../media/image34.png"/><Relationship Id="rId4" Type="http://schemas.openxmlformats.org/officeDocument/2006/relationships/image" Target="../media/image3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6.jpg"/><Relationship Id="rId4" Type="http://schemas.openxmlformats.org/officeDocument/2006/relationships/image" Target="../media/image15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782311" y="748283"/>
            <a:ext cx="7409688" cy="5353812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27912" y="1749678"/>
            <a:ext cx="3276600" cy="2073910"/>
          </a:xfrm>
          <a:prstGeom prst="rect">
            <a:avLst/>
          </a:prstGeom>
        </p:spPr>
        <p:txBody>
          <a:bodyPr vert="horz" wrap="square" lIns="0" tIns="95885" rIns="0" bIns="0" rtlCol="0">
            <a:spAutoFit/>
          </a:bodyPr>
          <a:lstStyle/>
          <a:p>
            <a:pPr marL="12700" marR="5080">
              <a:lnSpc>
                <a:spcPts val="5180"/>
              </a:lnSpc>
              <a:spcBef>
                <a:spcPts val="755"/>
              </a:spcBef>
            </a:pPr>
            <a:r>
              <a:rPr sz="4800" spc="-85" dirty="0">
                <a:latin typeface="Corbel"/>
                <a:cs typeface="Corbel"/>
              </a:rPr>
              <a:t>Doctor </a:t>
            </a:r>
            <a:r>
              <a:rPr sz="4800" spc="-80" dirty="0">
                <a:latin typeface="Corbel"/>
                <a:cs typeface="Corbel"/>
              </a:rPr>
              <a:t> </a:t>
            </a:r>
            <a:r>
              <a:rPr sz="4800" spc="-100" dirty="0">
                <a:latin typeface="Corbel"/>
                <a:cs typeface="Corbel"/>
              </a:rPr>
              <a:t>App</a:t>
            </a:r>
            <a:r>
              <a:rPr sz="4800" spc="-105" dirty="0">
                <a:latin typeface="Corbel"/>
                <a:cs typeface="Corbel"/>
              </a:rPr>
              <a:t>o</a:t>
            </a:r>
            <a:r>
              <a:rPr sz="4800" spc="-100" dirty="0">
                <a:latin typeface="Corbel"/>
                <a:cs typeface="Corbel"/>
              </a:rPr>
              <a:t>in</a:t>
            </a:r>
            <a:r>
              <a:rPr sz="4800" spc="-95" dirty="0">
                <a:latin typeface="Corbel"/>
                <a:cs typeface="Corbel"/>
              </a:rPr>
              <a:t>t</a:t>
            </a:r>
            <a:r>
              <a:rPr sz="4800" spc="-100" dirty="0">
                <a:latin typeface="Corbel"/>
                <a:cs typeface="Corbel"/>
              </a:rPr>
              <a:t>men</a:t>
            </a:r>
            <a:r>
              <a:rPr sz="4800" dirty="0">
                <a:latin typeface="Corbel"/>
                <a:cs typeface="Corbel"/>
              </a:rPr>
              <a:t>t  </a:t>
            </a:r>
            <a:r>
              <a:rPr sz="4800" spc="-80" dirty="0">
                <a:latin typeface="Corbel"/>
                <a:cs typeface="Corbel"/>
              </a:rPr>
              <a:t>System</a:t>
            </a:r>
            <a:endParaRPr sz="4800">
              <a:latin typeface="Corbel"/>
              <a:cs typeface="Corbel"/>
            </a:endParaRPr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5719" y="4078223"/>
            <a:ext cx="4721352" cy="201777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612514"/>
            <a:ext cx="11658600" cy="55951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456156" y="32234"/>
            <a:ext cx="23982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 smtClean="0">
                <a:solidFill>
                  <a:schemeClr val="bg1"/>
                </a:solidFill>
              </a:rPr>
              <a:t>ER DIAGRAM</a:t>
            </a:r>
            <a:endParaRPr lang="en-IN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14144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6381" y="762000"/>
            <a:ext cx="9601200" cy="5629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342373" y="212177"/>
            <a:ext cx="3505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 smtClean="0">
                <a:solidFill>
                  <a:srgbClr val="FFFF00"/>
                </a:solidFill>
              </a:rPr>
              <a:t>CLASS DIAGRAM</a:t>
            </a:r>
            <a:endParaRPr lang="en-IN" sz="32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5545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3800" y="15658"/>
            <a:ext cx="8305800" cy="6553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-36534" y="1947260"/>
            <a:ext cx="42672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800" dirty="0" smtClean="0">
                <a:solidFill>
                  <a:schemeClr val="bg1"/>
                </a:solidFill>
              </a:rPr>
              <a:t>ARCHITECTURE DIAGRAM</a:t>
            </a:r>
            <a:endParaRPr lang="en-IN" sz="4800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0591800" y="1488695"/>
            <a:ext cx="52559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600" dirty="0" smtClean="0"/>
              <a:t>/JSP</a:t>
            </a:r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2551982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914400" y="247723"/>
            <a:ext cx="10439400" cy="5919216"/>
            <a:chOff x="0" y="228600"/>
            <a:chExt cx="12192127" cy="5919216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228600"/>
              <a:ext cx="12192000" cy="5919216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9270492" y="762000"/>
              <a:ext cx="2921635" cy="5334000"/>
            </a:xfrm>
            <a:custGeom>
              <a:avLst/>
              <a:gdLst/>
              <a:ahLst/>
              <a:cxnLst/>
              <a:rect l="l" t="t" r="r" b="b"/>
              <a:pathLst>
                <a:path w="2921634" h="5334000">
                  <a:moveTo>
                    <a:pt x="0" y="5334000"/>
                  </a:moveTo>
                  <a:lnTo>
                    <a:pt x="2921507" y="5334000"/>
                  </a:lnTo>
                  <a:lnTo>
                    <a:pt x="2921507" y="0"/>
                  </a:lnTo>
                  <a:lnTo>
                    <a:pt x="0" y="0"/>
                  </a:lnTo>
                  <a:lnTo>
                    <a:pt x="0" y="5334000"/>
                  </a:lnTo>
                  <a:close/>
                </a:path>
              </a:pathLst>
            </a:custGeom>
            <a:solidFill>
              <a:srgbClr val="C7C7C7">
                <a:alpha val="5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19200" y="304800"/>
            <a:ext cx="12725400" cy="5564505"/>
            <a:chOff x="0" y="762000"/>
            <a:chExt cx="12192000" cy="533590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762000"/>
              <a:ext cx="9270365" cy="5335524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9270492" y="762000"/>
              <a:ext cx="2921635" cy="5334000"/>
            </a:xfrm>
            <a:custGeom>
              <a:avLst/>
              <a:gdLst/>
              <a:ahLst/>
              <a:cxnLst/>
              <a:rect l="l" t="t" r="r" b="b"/>
              <a:pathLst>
                <a:path w="2921634" h="5334000">
                  <a:moveTo>
                    <a:pt x="0" y="5334000"/>
                  </a:moveTo>
                  <a:lnTo>
                    <a:pt x="2921507" y="5334000"/>
                  </a:lnTo>
                  <a:lnTo>
                    <a:pt x="2921507" y="0"/>
                  </a:lnTo>
                  <a:lnTo>
                    <a:pt x="0" y="0"/>
                  </a:lnTo>
                  <a:lnTo>
                    <a:pt x="0" y="5334000"/>
                  </a:lnTo>
                  <a:close/>
                </a:path>
              </a:pathLst>
            </a:custGeom>
            <a:solidFill>
              <a:srgbClr val="C7C7C7">
                <a:alpha val="5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914400" y="115358"/>
            <a:ext cx="12192000" cy="6200140"/>
            <a:chOff x="0" y="339852"/>
            <a:chExt cx="12192000" cy="6200140"/>
          </a:xfrm>
        </p:grpSpPr>
        <p:sp>
          <p:nvSpPr>
            <p:cNvPr id="3" name="object 3"/>
            <p:cNvSpPr/>
            <p:nvPr/>
          </p:nvSpPr>
          <p:spPr>
            <a:xfrm>
              <a:off x="0" y="762000"/>
              <a:ext cx="9141460" cy="5334000"/>
            </a:xfrm>
            <a:custGeom>
              <a:avLst/>
              <a:gdLst/>
              <a:ahLst/>
              <a:cxnLst/>
              <a:rect l="l" t="t" r="r" b="b"/>
              <a:pathLst>
                <a:path w="9141460" h="5334000">
                  <a:moveTo>
                    <a:pt x="9140952" y="0"/>
                  </a:moveTo>
                  <a:lnTo>
                    <a:pt x="0" y="0"/>
                  </a:lnTo>
                  <a:lnTo>
                    <a:pt x="0" y="5334000"/>
                  </a:lnTo>
                  <a:lnTo>
                    <a:pt x="9140952" y="5334000"/>
                  </a:lnTo>
                  <a:lnTo>
                    <a:pt x="9140952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339852"/>
              <a:ext cx="10419460" cy="6199632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9270492" y="762000"/>
              <a:ext cx="2921635" cy="5334000"/>
            </a:xfrm>
            <a:custGeom>
              <a:avLst/>
              <a:gdLst/>
              <a:ahLst/>
              <a:cxnLst/>
              <a:rect l="l" t="t" r="r" b="b"/>
              <a:pathLst>
                <a:path w="2921634" h="5334000">
                  <a:moveTo>
                    <a:pt x="0" y="5334000"/>
                  </a:moveTo>
                  <a:lnTo>
                    <a:pt x="2921507" y="5334000"/>
                  </a:lnTo>
                  <a:lnTo>
                    <a:pt x="2921507" y="0"/>
                  </a:lnTo>
                  <a:lnTo>
                    <a:pt x="0" y="0"/>
                  </a:lnTo>
                  <a:lnTo>
                    <a:pt x="0" y="5334000"/>
                  </a:lnTo>
                  <a:close/>
                </a:path>
              </a:pathLst>
            </a:custGeom>
            <a:solidFill>
              <a:srgbClr val="C7C7C7">
                <a:alpha val="5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685800" y="228600"/>
            <a:ext cx="12192000" cy="6024880"/>
            <a:chOff x="0" y="448055"/>
            <a:chExt cx="12192000" cy="6024880"/>
          </a:xfrm>
        </p:grpSpPr>
        <p:sp>
          <p:nvSpPr>
            <p:cNvPr id="3" name="object 3"/>
            <p:cNvSpPr/>
            <p:nvPr/>
          </p:nvSpPr>
          <p:spPr>
            <a:xfrm>
              <a:off x="0" y="761999"/>
              <a:ext cx="9141460" cy="5334000"/>
            </a:xfrm>
            <a:custGeom>
              <a:avLst/>
              <a:gdLst/>
              <a:ahLst/>
              <a:cxnLst/>
              <a:rect l="l" t="t" r="r" b="b"/>
              <a:pathLst>
                <a:path w="9141460" h="5334000">
                  <a:moveTo>
                    <a:pt x="9140952" y="0"/>
                  </a:moveTo>
                  <a:lnTo>
                    <a:pt x="0" y="0"/>
                  </a:lnTo>
                  <a:lnTo>
                    <a:pt x="0" y="5334000"/>
                  </a:lnTo>
                  <a:lnTo>
                    <a:pt x="9140952" y="5334000"/>
                  </a:lnTo>
                  <a:lnTo>
                    <a:pt x="9140952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448055"/>
              <a:ext cx="10861420" cy="6024372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9270492" y="761999"/>
              <a:ext cx="2921635" cy="5334000"/>
            </a:xfrm>
            <a:custGeom>
              <a:avLst/>
              <a:gdLst/>
              <a:ahLst/>
              <a:cxnLst/>
              <a:rect l="l" t="t" r="r" b="b"/>
              <a:pathLst>
                <a:path w="2921634" h="5334000">
                  <a:moveTo>
                    <a:pt x="0" y="5334000"/>
                  </a:moveTo>
                  <a:lnTo>
                    <a:pt x="2921507" y="5334000"/>
                  </a:lnTo>
                  <a:lnTo>
                    <a:pt x="2921507" y="0"/>
                  </a:lnTo>
                  <a:lnTo>
                    <a:pt x="0" y="0"/>
                  </a:lnTo>
                  <a:lnTo>
                    <a:pt x="0" y="5334000"/>
                  </a:lnTo>
                  <a:close/>
                </a:path>
              </a:pathLst>
            </a:custGeom>
            <a:solidFill>
              <a:srgbClr val="C7C7C7">
                <a:alpha val="5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313943"/>
            <a:ext cx="12192000" cy="6358255"/>
            <a:chOff x="0" y="313943"/>
            <a:chExt cx="12192000" cy="6358255"/>
          </a:xfrm>
        </p:grpSpPr>
        <p:sp>
          <p:nvSpPr>
            <p:cNvPr id="3" name="object 3"/>
            <p:cNvSpPr/>
            <p:nvPr/>
          </p:nvSpPr>
          <p:spPr>
            <a:xfrm>
              <a:off x="0" y="761999"/>
              <a:ext cx="9141460" cy="5334000"/>
            </a:xfrm>
            <a:custGeom>
              <a:avLst/>
              <a:gdLst/>
              <a:ahLst/>
              <a:cxnLst/>
              <a:rect l="l" t="t" r="r" b="b"/>
              <a:pathLst>
                <a:path w="9141460" h="5334000">
                  <a:moveTo>
                    <a:pt x="9140952" y="0"/>
                  </a:moveTo>
                  <a:lnTo>
                    <a:pt x="0" y="0"/>
                  </a:lnTo>
                  <a:lnTo>
                    <a:pt x="0" y="5334000"/>
                  </a:lnTo>
                  <a:lnTo>
                    <a:pt x="9140952" y="5334000"/>
                  </a:lnTo>
                  <a:lnTo>
                    <a:pt x="9140952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313943"/>
              <a:ext cx="12191999" cy="6358128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9270492" y="761999"/>
              <a:ext cx="2921635" cy="5334000"/>
            </a:xfrm>
            <a:custGeom>
              <a:avLst/>
              <a:gdLst/>
              <a:ahLst/>
              <a:cxnLst/>
              <a:rect l="l" t="t" r="r" b="b"/>
              <a:pathLst>
                <a:path w="2921634" h="5334000">
                  <a:moveTo>
                    <a:pt x="0" y="5334000"/>
                  </a:moveTo>
                  <a:lnTo>
                    <a:pt x="2921507" y="5334000"/>
                  </a:lnTo>
                  <a:lnTo>
                    <a:pt x="2921507" y="0"/>
                  </a:lnTo>
                  <a:lnTo>
                    <a:pt x="0" y="0"/>
                  </a:lnTo>
                  <a:lnTo>
                    <a:pt x="0" y="5334000"/>
                  </a:lnTo>
                  <a:close/>
                </a:path>
              </a:pathLst>
            </a:custGeom>
            <a:solidFill>
              <a:srgbClr val="C7C7C7">
                <a:alpha val="5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609600" y="228600"/>
            <a:ext cx="12192000" cy="5998845"/>
            <a:chOff x="0" y="367284"/>
            <a:chExt cx="12192000" cy="5998845"/>
          </a:xfrm>
        </p:grpSpPr>
        <p:sp>
          <p:nvSpPr>
            <p:cNvPr id="3" name="object 3"/>
            <p:cNvSpPr/>
            <p:nvPr/>
          </p:nvSpPr>
          <p:spPr>
            <a:xfrm>
              <a:off x="0" y="762000"/>
              <a:ext cx="9141460" cy="5334000"/>
            </a:xfrm>
            <a:custGeom>
              <a:avLst/>
              <a:gdLst/>
              <a:ahLst/>
              <a:cxnLst/>
              <a:rect l="l" t="t" r="r" b="b"/>
              <a:pathLst>
                <a:path w="9141460" h="5334000">
                  <a:moveTo>
                    <a:pt x="9140952" y="0"/>
                  </a:moveTo>
                  <a:lnTo>
                    <a:pt x="0" y="0"/>
                  </a:lnTo>
                  <a:lnTo>
                    <a:pt x="0" y="5334000"/>
                  </a:lnTo>
                  <a:lnTo>
                    <a:pt x="9140952" y="5334000"/>
                  </a:lnTo>
                  <a:lnTo>
                    <a:pt x="9140952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367284"/>
              <a:ext cx="11035156" cy="5998464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9270492" y="762000"/>
              <a:ext cx="2921635" cy="5334000"/>
            </a:xfrm>
            <a:custGeom>
              <a:avLst/>
              <a:gdLst/>
              <a:ahLst/>
              <a:cxnLst/>
              <a:rect l="l" t="t" r="r" b="b"/>
              <a:pathLst>
                <a:path w="2921634" h="5334000">
                  <a:moveTo>
                    <a:pt x="0" y="5334000"/>
                  </a:moveTo>
                  <a:lnTo>
                    <a:pt x="2921507" y="5334000"/>
                  </a:lnTo>
                  <a:lnTo>
                    <a:pt x="2921507" y="0"/>
                  </a:lnTo>
                  <a:lnTo>
                    <a:pt x="0" y="0"/>
                  </a:lnTo>
                  <a:lnTo>
                    <a:pt x="0" y="5334000"/>
                  </a:lnTo>
                  <a:close/>
                </a:path>
              </a:pathLst>
            </a:custGeom>
            <a:solidFill>
              <a:srgbClr val="C7C7C7">
                <a:alpha val="5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270492" y="762000"/>
            <a:ext cx="2921635" cy="5334000"/>
          </a:xfrm>
          <a:custGeom>
            <a:avLst/>
            <a:gdLst/>
            <a:ahLst/>
            <a:cxnLst/>
            <a:rect l="l" t="t" r="r" b="b"/>
            <a:pathLst>
              <a:path w="2921634" h="5334000">
                <a:moveTo>
                  <a:pt x="0" y="5334000"/>
                </a:moveTo>
                <a:lnTo>
                  <a:pt x="2921507" y="5334000"/>
                </a:lnTo>
                <a:lnTo>
                  <a:pt x="2921507" y="0"/>
                </a:lnTo>
                <a:lnTo>
                  <a:pt x="0" y="0"/>
                </a:lnTo>
                <a:lnTo>
                  <a:pt x="0" y="5334000"/>
                </a:lnTo>
                <a:close/>
              </a:path>
            </a:pathLst>
          </a:custGeom>
          <a:solidFill>
            <a:srgbClr val="C7C7C7">
              <a:alpha val="49803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83286" y="1323847"/>
            <a:ext cx="8320405" cy="83375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5300" b="1" spc="-229" dirty="0">
                <a:latin typeface="Corbel"/>
                <a:cs typeface="Corbel"/>
              </a:rPr>
              <a:t>T</a:t>
            </a:r>
            <a:r>
              <a:rPr sz="5300" b="1" spc="-95" dirty="0">
                <a:latin typeface="Corbel"/>
                <a:cs typeface="Corbel"/>
              </a:rPr>
              <a:t>OO</a:t>
            </a:r>
            <a:r>
              <a:rPr sz="5300" b="1" spc="-105" dirty="0">
                <a:latin typeface="Corbel"/>
                <a:cs typeface="Corbel"/>
              </a:rPr>
              <a:t>L</a:t>
            </a:r>
            <a:r>
              <a:rPr sz="5300" b="1" dirty="0">
                <a:latin typeface="Corbel"/>
                <a:cs typeface="Corbel"/>
              </a:rPr>
              <a:t>S</a:t>
            </a:r>
            <a:r>
              <a:rPr sz="5300" b="1" spc="-470" dirty="0">
                <a:latin typeface="Corbel"/>
                <a:cs typeface="Corbel"/>
              </a:rPr>
              <a:t> </a:t>
            </a:r>
            <a:r>
              <a:rPr sz="5300" b="1" spc="-95" dirty="0">
                <a:latin typeface="Corbel"/>
                <a:cs typeface="Corbel"/>
              </a:rPr>
              <a:t>AN</a:t>
            </a:r>
            <a:r>
              <a:rPr sz="5300" b="1" dirty="0">
                <a:latin typeface="Corbel"/>
                <a:cs typeface="Corbel"/>
              </a:rPr>
              <a:t>D</a:t>
            </a:r>
            <a:r>
              <a:rPr sz="5300" b="1" spc="-590" dirty="0">
                <a:latin typeface="Corbel"/>
                <a:cs typeface="Corbel"/>
              </a:rPr>
              <a:t> </a:t>
            </a:r>
            <a:r>
              <a:rPr sz="5300" b="1" spc="-100" dirty="0">
                <a:latin typeface="Corbel"/>
                <a:cs typeface="Corbel"/>
              </a:rPr>
              <a:t>T</a:t>
            </a:r>
            <a:r>
              <a:rPr sz="5300" b="1" spc="-95" dirty="0">
                <a:latin typeface="Corbel"/>
                <a:cs typeface="Corbel"/>
              </a:rPr>
              <a:t>E</a:t>
            </a:r>
            <a:r>
              <a:rPr sz="5300" b="1" spc="-100" dirty="0">
                <a:latin typeface="Corbel"/>
                <a:cs typeface="Corbel"/>
              </a:rPr>
              <a:t>C</a:t>
            </a:r>
            <a:r>
              <a:rPr sz="5300" b="1" spc="-95" dirty="0">
                <a:latin typeface="Corbel"/>
                <a:cs typeface="Corbel"/>
              </a:rPr>
              <a:t>H</a:t>
            </a:r>
            <a:r>
              <a:rPr sz="5300" b="1" spc="-100" dirty="0">
                <a:latin typeface="Corbel"/>
                <a:cs typeface="Corbel"/>
              </a:rPr>
              <a:t>N</a:t>
            </a:r>
            <a:r>
              <a:rPr sz="5300" b="1" spc="-105" dirty="0">
                <a:latin typeface="Corbel"/>
                <a:cs typeface="Corbel"/>
              </a:rPr>
              <a:t>O</a:t>
            </a:r>
            <a:r>
              <a:rPr sz="5300" b="1" spc="-310" dirty="0">
                <a:latin typeface="Corbel"/>
                <a:cs typeface="Corbel"/>
              </a:rPr>
              <a:t>L</a:t>
            </a:r>
            <a:r>
              <a:rPr sz="5300" b="1" spc="-105" dirty="0">
                <a:latin typeface="Corbel"/>
                <a:cs typeface="Corbel"/>
              </a:rPr>
              <a:t>O</a:t>
            </a:r>
            <a:r>
              <a:rPr sz="5300" b="1" spc="-100" dirty="0">
                <a:latin typeface="Corbel"/>
                <a:cs typeface="Corbel"/>
              </a:rPr>
              <a:t>G</a:t>
            </a:r>
            <a:r>
              <a:rPr sz="5300" b="1" spc="-110" dirty="0">
                <a:latin typeface="Corbel"/>
                <a:cs typeface="Corbel"/>
              </a:rPr>
              <a:t>I</a:t>
            </a:r>
            <a:r>
              <a:rPr sz="5300" b="1" spc="-95" dirty="0">
                <a:latin typeface="Corbel"/>
                <a:cs typeface="Corbel"/>
              </a:rPr>
              <a:t>E</a:t>
            </a:r>
            <a:r>
              <a:rPr sz="5300" b="1" dirty="0">
                <a:latin typeface="Corbel"/>
                <a:cs typeface="Corbel"/>
              </a:rPr>
              <a:t>S</a:t>
            </a:r>
            <a:endParaRPr sz="5300">
              <a:latin typeface="Corbel"/>
              <a:cs typeface="Corbe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79272" y="2398347"/>
            <a:ext cx="3333115" cy="3204845"/>
          </a:xfrm>
          <a:prstGeom prst="rect">
            <a:avLst/>
          </a:prstGeom>
        </p:spPr>
        <p:txBody>
          <a:bodyPr vert="horz" wrap="square" lIns="0" tIns="1308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30"/>
              </a:spcBef>
            </a:pPr>
            <a:r>
              <a:rPr sz="2200" spc="-5" dirty="0">
                <a:solidFill>
                  <a:srgbClr val="D9F0F6"/>
                </a:solidFill>
                <a:latin typeface="Corbel"/>
                <a:cs typeface="Corbel"/>
              </a:rPr>
              <a:t>JDK1.8</a:t>
            </a:r>
            <a:endParaRPr sz="2200">
              <a:latin typeface="Corbel"/>
              <a:cs typeface="Corbel"/>
            </a:endParaRPr>
          </a:p>
          <a:p>
            <a:pPr marL="12700">
              <a:lnSpc>
                <a:spcPct val="100000"/>
              </a:lnSpc>
              <a:spcBef>
                <a:spcPts val="940"/>
              </a:spcBef>
            </a:pPr>
            <a:r>
              <a:rPr sz="2200" spc="-10" dirty="0">
                <a:solidFill>
                  <a:srgbClr val="D9F0F6"/>
                </a:solidFill>
                <a:latin typeface="Corbel"/>
                <a:cs typeface="Corbel"/>
              </a:rPr>
              <a:t>Eclipse</a:t>
            </a:r>
            <a:r>
              <a:rPr sz="2200" spc="-5" dirty="0">
                <a:solidFill>
                  <a:srgbClr val="D9F0F6"/>
                </a:solidFill>
                <a:latin typeface="Corbel"/>
                <a:cs typeface="Corbel"/>
              </a:rPr>
              <a:t> IDE</a:t>
            </a:r>
            <a:endParaRPr sz="2200">
              <a:latin typeface="Corbel"/>
              <a:cs typeface="Corbel"/>
            </a:endParaRPr>
          </a:p>
          <a:p>
            <a:pPr marL="12700" marR="63500">
              <a:lnSpc>
                <a:spcPct val="135500"/>
              </a:lnSpc>
            </a:pPr>
            <a:r>
              <a:rPr sz="2200" spc="-10" dirty="0">
                <a:solidFill>
                  <a:srgbClr val="D9F0F6"/>
                </a:solidFill>
                <a:latin typeface="Corbel"/>
                <a:cs typeface="Corbel"/>
              </a:rPr>
              <a:t>Apac</a:t>
            </a:r>
            <a:r>
              <a:rPr sz="2200" spc="-15" dirty="0">
                <a:solidFill>
                  <a:srgbClr val="D9F0F6"/>
                </a:solidFill>
                <a:latin typeface="Corbel"/>
                <a:cs typeface="Corbel"/>
              </a:rPr>
              <a:t>h</a:t>
            </a:r>
            <a:r>
              <a:rPr sz="2200" spc="-5" dirty="0">
                <a:solidFill>
                  <a:srgbClr val="D9F0F6"/>
                </a:solidFill>
                <a:latin typeface="Corbel"/>
                <a:cs typeface="Corbel"/>
              </a:rPr>
              <a:t>e</a:t>
            </a:r>
            <a:r>
              <a:rPr sz="2200" spc="-130" dirty="0">
                <a:solidFill>
                  <a:srgbClr val="D9F0F6"/>
                </a:solidFill>
                <a:latin typeface="Corbel"/>
                <a:cs typeface="Corbel"/>
              </a:rPr>
              <a:t> </a:t>
            </a:r>
            <a:r>
              <a:rPr sz="2200" spc="-145" dirty="0">
                <a:solidFill>
                  <a:srgbClr val="D9F0F6"/>
                </a:solidFill>
                <a:latin typeface="Corbel"/>
                <a:cs typeface="Corbel"/>
              </a:rPr>
              <a:t>T</a:t>
            </a:r>
            <a:r>
              <a:rPr sz="2200" spc="-10" dirty="0">
                <a:solidFill>
                  <a:srgbClr val="D9F0F6"/>
                </a:solidFill>
                <a:latin typeface="Corbel"/>
                <a:cs typeface="Corbel"/>
              </a:rPr>
              <a:t>o</a:t>
            </a:r>
            <a:r>
              <a:rPr sz="2200" dirty="0">
                <a:solidFill>
                  <a:srgbClr val="D9F0F6"/>
                </a:solidFill>
                <a:latin typeface="Corbel"/>
                <a:cs typeface="Corbel"/>
              </a:rPr>
              <a:t>m</a:t>
            </a:r>
            <a:r>
              <a:rPr sz="2200" spc="-10" dirty="0">
                <a:solidFill>
                  <a:srgbClr val="D9F0F6"/>
                </a:solidFill>
                <a:latin typeface="Corbel"/>
                <a:cs typeface="Corbel"/>
              </a:rPr>
              <a:t>ca</a:t>
            </a:r>
            <a:r>
              <a:rPr sz="2200" spc="-5" dirty="0">
                <a:solidFill>
                  <a:srgbClr val="D9F0F6"/>
                </a:solidFill>
                <a:latin typeface="Corbel"/>
                <a:cs typeface="Corbel"/>
              </a:rPr>
              <a:t>t </a:t>
            </a:r>
            <a:r>
              <a:rPr sz="2200" spc="-10" dirty="0">
                <a:solidFill>
                  <a:srgbClr val="D9F0F6"/>
                </a:solidFill>
                <a:latin typeface="Corbel"/>
                <a:cs typeface="Corbel"/>
              </a:rPr>
              <a:t>9.0</a:t>
            </a:r>
            <a:r>
              <a:rPr sz="2200" spc="-15" dirty="0">
                <a:solidFill>
                  <a:srgbClr val="D9F0F6"/>
                </a:solidFill>
                <a:latin typeface="Corbel"/>
                <a:cs typeface="Corbel"/>
              </a:rPr>
              <a:t>.</a:t>
            </a:r>
            <a:r>
              <a:rPr sz="2200" spc="-5" dirty="0">
                <a:solidFill>
                  <a:srgbClr val="D9F0F6"/>
                </a:solidFill>
                <a:latin typeface="Corbel"/>
                <a:cs typeface="Corbel"/>
              </a:rPr>
              <a:t>54  </a:t>
            </a:r>
            <a:r>
              <a:rPr sz="2200" spc="-10" dirty="0">
                <a:solidFill>
                  <a:srgbClr val="D9F0F6"/>
                </a:solidFill>
                <a:latin typeface="Corbel"/>
                <a:cs typeface="Corbel"/>
              </a:rPr>
              <a:t>HTML,</a:t>
            </a:r>
            <a:r>
              <a:rPr sz="2200" spc="-85" dirty="0">
                <a:solidFill>
                  <a:srgbClr val="D9F0F6"/>
                </a:solidFill>
                <a:latin typeface="Corbel"/>
                <a:cs typeface="Corbel"/>
              </a:rPr>
              <a:t> </a:t>
            </a:r>
            <a:r>
              <a:rPr sz="2200" spc="-10" dirty="0">
                <a:solidFill>
                  <a:srgbClr val="D9F0F6"/>
                </a:solidFill>
                <a:latin typeface="Corbel"/>
                <a:cs typeface="Corbel"/>
              </a:rPr>
              <a:t>CSS,</a:t>
            </a:r>
            <a:r>
              <a:rPr sz="2200" spc="-50" dirty="0">
                <a:solidFill>
                  <a:srgbClr val="D9F0F6"/>
                </a:solidFill>
                <a:latin typeface="Corbel"/>
                <a:cs typeface="Corbel"/>
              </a:rPr>
              <a:t> </a:t>
            </a:r>
            <a:r>
              <a:rPr sz="2200" spc="-5" dirty="0">
                <a:solidFill>
                  <a:srgbClr val="D9F0F6"/>
                </a:solidFill>
                <a:latin typeface="Corbel"/>
                <a:cs typeface="Corbel"/>
              </a:rPr>
              <a:t>Java</a:t>
            </a:r>
            <a:r>
              <a:rPr sz="2200" spc="-70" dirty="0">
                <a:solidFill>
                  <a:srgbClr val="D9F0F6"/>
                </a:solidFill>
                <a:latin typeface="Corbel"/>
                <a:cs typeface="Corbel"/>
              </a:rPr>
              <a:t> </a:t>
            </a:r>
            <a:r>
              <a:rPr sz="2200" spc="-5" dirty="0">
                <a:solidFill>
                  <a:srgbClr val="D9F0F6"/>
                </a:solidFill>
                <a:latin typeface="Corbel"/>
                <a:cs typeface="Corbel"/>
              </a:rPr>
              <a:t>Script</a:t>
            </a:r>
            <a:r>
              <a:rPr sz="2200" b="1" spc="-5" dirty="0">
                <a:solidFill>
                  <a:srgbClr val="D9F0F6"/>
                </a:solidFill>
                <a:latin typeface="Corbel"/>
                <a:cs typeface="Corbel"/>
              </a:rPr>
              <a:t>,</a:t>
            </a:r>
            <a:r>
              <a:rPr sz="2200" b="1" spc="-35" dirty="0">
                <a:solidFill>
                  <a:srgbClr val="D9F0F6"/>
                </a:solidFill>
                <a:latin typeface="Corbel"/>
                <a:cs typeface="Corbel"/>
              </a:rPr>
              <a:t> </a:t>
            </a:r>
            <a:r>
              <a:rPr sz="2200" b="1" spc="-5" dirty="0">
                <a:solidFill>
                  <a:srgbClr val="D9F0F6"/>
                </a:solidFill>
                <a:latin typeface="Corbel"/>
                <a:cs typeface="Corbel"/>
              </a:rPr>
              <a:t>JSP </a:t>
            </a:r>
            <a:r>
              <a:rPr sz="2200" b="1" spc="-440" dirty="0">
                <a:solidFill>
                  <a:srgbClr val="D9F0F6"/>
                </a:solidFill>
                <a:latin typeface="Corbel"/>
                <a:cs typeface="Corbel"/>
              </a:rPr>
              <a:t> </a:t>
            </a:r>
            <a:r>
              <a:rPr sz="2200" spc="-10" dirty="0">
                <a:solidFill>
                  <a:srgbClr val="D9F0F6"/>
                </a:solidFill>
                <a:latin typeface="Corbel"/>
                <a:cs typeface="Corbel"/>
              </a:rPr>
              <a:t>Oracle</a:t>
            </a:r>
            <a:r>
              <a:rPr sz="2200" dirty="0">
                <a:solidFill>
                  <a:srgbClr val="D9F0F6"/>
                </a:solidFill>
                <a:latin typeface="Corbel"/>
                <a:cs typeface="Corbel"/>
              </a:rPr>
              <a:t> </a:t>
            </a:r>
            <a:r>
              <a:rPr sz="2200" spc="-10" dirty="0">
                <a:solidFill>
                  <a:srgbClr val="D9F0F6"/>
                </a:solidFill>
                <a:latin typeface="Corbel"/>
                <a:cs typeface="Corbel"/>
              </a:rPr>
              <a:t>11g</a:t>
            </a:r>
            <a:endParaRPr sz="2200">
              <a:latin typeface="Corbel"/>
              <a:cs typeface="Corbel"/>
            </a:endParaRPr>
          </a:p>
          <a:p>
            <a:pPr marL="12700">
              <a:lnSpc>
                <a:spcPct val="100000"/>
              </a:lnSpc>
              <a:spcBef>
                <a:spcPts val="940"/>
              </a:spcBef>
            </a:pPr>
            <a:r>
              <a:rPr sz="2200" spc="-5" dirty="0">
                <a:solidFill>
                  <a:srgbClr val="D9F0F6"/>
                </a:solidFill>
                <a:latin typeface="Corbel"/>
                <a:cs typeface="Corbel"/>
              </a:rPr>
              <a:t>Spring</a:t>
            </a:r>
            <a:r>
              <a:rPr sz="2200" spc="-35" dirty="0">
                <a:solidFill>
                  <a:srgbClr val="D9F0F6"/>
                </a:solidFill>
                <a:latin typeface="Corbel"/>
                <a:cs typeface="Corbel"/>
              </a:rPr>
              <a:t> </a:t>
            </a:r>
            <a:r>
              <a:rPr sz="2200" spc="-5" dirty="0">
                <a:solidFill>
                  <a:srgbClr val="D9F0F6"/>
                </a:solidFill>
                <a:latin typeface="Corbel"/>
                <a:cs typeface="Corbel"/>
              </a:rPr>
              <a:t>Boot</a:t>
            </a:r>
            <a:endParaRPr sz="2200">
              <a:latin typeface="Corbel"/>
              <a:cs typeface="Corbel"/>
            </a:endParaRPr>
          </a:p>
          <a:p>
            <a:pPr marL="12700">
              <a:lnSpc>
                <a:spcPct val="100000"/>
              </a:lnSpc>
              <a:spcBef>
                <a:spcPts val="935"/>
              </a:spcBef>
            </a:pPr>
            <a:r>
              <a:rPr sz="2200" spc="-5" dirty="0">
                <a:solidFill>
                  <a:srgbClr val="D9F0F6"/>
                </a:solidFill>
                <a:latin typeface="Corbel"/>
                <a:cs typeface="Corbel"/>
              </a:rPr>
              <a:t>Spring</a:t>
            </a:r>
            <a:r>
              <a:rPr sz="2200" spc="-25" dirty="0">
                <a:solidFill>
                  <a:srgbClr val="D9F0F6"/>
                </a:solidFill>
                <a:latin typeface="Corbel"/>
                <a:cs typeface="Corbel"/>
              </a:rPr>
              <a:t> </a:t>
            </a:r>
            <a:r>
              <a:rPr sz="2200" spc="-5" dirty="0">
                <a:solidFill>
                  <a:srgbClr val="D9F0F6"/>
                </a:solidFill>
                <a:latin typeface="Corbel"/>
                <a:cs typeface="Corbel"/>
              </a:rPr>
              <a:t>Data</a:t>
            </a:r>
            <a:r>
              <a:rPr sz="2200" spc="-65" dirty="0">
                <a:solidFill>
                  <a:srgbClr val="D9F0F6"/>
                </a:solidFill>
                <a:latin typeface="Corbel"/>
                <a:cs typeface="Corbel"/>
              </a:rPr>
              <a:t> </a:t>
            </a:r>
            <a:r>
              <a:rPr sz="2200" spc="-60" dirty="0">
                <a:solidFill>
                  <a:srgbClr val="D9F0F6"/>
                </a:solidFill>
                <a:latin typeface="Corbel"/>
                <a:cs typeface="Corbel"/>
              </a:rPr>
              <a:t>JPA</a:t>
            </a:r>
            <a:r>
              <a:rPr sz="2200" spc="-20" dirty="0">
                <a:solidFill>
                  <a:srgbClr val="D9F0F6"/>
                </a:solidFill>
                <a:latin typeface="Corbel"/>
                <a:cs typeface="Corbel"/>
              </a:rPr>
              <a:t> </a:t>
            </a:r>
            <a:r>
              <a:rPr sz="2200" spc="-5" dirty="0">
                <a:solidFill>
                  <a:srgbClr val="D9F0F6"/>
                </a:solidFill>
                <a:latin typeface="Corbel"/>
                <a:cs typeface="Corbel"/>
              </a:rPr>
              <a:t>dependency</a:t>
            </a:r>
            <a:endParaRPr sz="2200">
              <a:latin typeface="Corbel"/>
              <a:cs typeface="Corbel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7708392" y="743712"/>
            <a:ext cx="4483735" cy="5369560"/>
            <a:chOff x="7708392" y="743712"/>
            <a:chExt cx="4483735" cy="5369560"/>
          </a:xfrm>
        </p:grpSpPr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104120" y="743712"/>
              <a:ext cx="2087879" cy="2673095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104120" y="3534156"/>
              <a:ext cx="1999487" cy="2578607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708392" y="4706112"/>
              <a:ext cx="2258568" cy="1289304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7708392" y="2061972"/>
              <a:ext cx="2327148" cy="2529840"/>
            </a:xfrm>
            <a:prstGeom prst="rect">
              <a:avLst/>
            </a:prstGeom>
          </p:spPr>
        </p:pic>
      </p:grpSp>
      <p:pic>
        <p:nvPicPr>
          <p:cNvPr id="10" name="object 10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4596384" y="3764279"/>
            <a:ext cx="2974848" cy="220827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762000"/>
            <a:ext cx="4642485" cy="5334000"/>
          </a:xfrm>
          <a:custGeom>
            <a:avLst/>
            <a:gdLst/>
            <a:ahLst/>
            <a:cxnLst/>
            <a:rect l="l" t="t" r="r" b="b"/>
            <a:pathLst>
              <a:path w="4642485" h="5334000">
                <a:moveTo>
                  <a:pt x="4642104" y="0"/>
                </a:moveTo>
                <a:lnTo>
                  <a:pt x="0" y="0"/>
                </a:lnTo>
                <a:lnTo>
                  <a:pt x="0" y="5334000"/>
                </a:lnTo>
                <a:lnTo>
                  <a:pt x="4642104" y="5334000"/>
                </a:lnTo>
                <a:lnTo>
                  <a:pt x="4642104" y="0"/>
                </a:lnTo>
                <a:close/>
              </a:path>
            </a:pathLst>
          </a:custGeom>
          <a:solidFill>
            <a:srgbClr val="40B9D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67995" y="1408557"/>
            <a:ext cx="297243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290" dirty="0">
                <a:latin typeface="Corbel"/>
                <a:cs typeface="Corbel"/>
              </a:rPr>
              <a:t>T</a:t>
            </a:r>
            <a:r>
              <a:rPr sz="3600" b="1" spc="-60" dirty="0">
                <a:latin typeface="Corbel"/>
                <a:cs typeface="Corbel"/>
              </a:rPr>
              <a:t>e</a:t>
            </a:r>
            <a:r>
              <a:rPr sz="3600" b="1" spc="-65" dirty="0">
                <a:latin typeface="Corbel"/>
                <a:cs typeface="Corbel"/>
              </a:rPr>
              <a:t>a</a:t>
            </a:r>
            <a:r>
              <a:rPr sz="3600" b="1" dirty="0">
                <a:latin typeface="Corbel"/>
                <a:cs typeface="Corbel"/>
              </a:rPr>
              <a:t>m</a:t>
            </a:r>
            <a:r>
              <a:rPr sz="3600" b="1" spc="-125" dirty="0">
                <a:latin typeface="Corbel"/>
                <a:cs typeface="Corbel"/>
              </a:rPr>
              <a:t> </a:t>
            </a:r>
            <a:r>
              <a:rPr sz="3600" b="1" spc="-60" dirty="0">
                <a:latin typeface="Corbel"/>
                <a:cs typeface="Corbel"/>
              </a:rPr>
              <a:t>Me</a:t>
            </a:r>
            <a:r>
              <a:rPr sz="3600" b="1" spc="-55" dirty="0">
                <a:latin typeface="Corbel"/>
                <a:cs typeface="Corbel"/>
              </a:rPr>
              <a:t>m</a:t>
            </a:r>
            <a:r>
              <a:rPr sz="3600" b="1" spc="-65" dirty="0">
                <a:latin typeface="Corbel"/>
                <a:cs typeface="Corbel"/>
              </a:rPr>
              <a:t>b</a:t>
            </a:r>
            <a:r>
              <a:rPr sz="3600" b="1" spc="-60" dirty="0">
                <a:latin typeface="Corbel"/>
                <a:cs typeface="Corbel"/>
              </a:rPr>
              <a:t>er</a:t>
            </a:r>
            <a:r>
              <a:rPr sz="3600" b="1" dirty="0">
                <a:latin typeface="Corbel"/>
                <a:cs typeface="Corbel"/>
              </a:rPr>
              <a:t>s</a:t>
            </a:r>
            <a:endParaRPr sz="3600">
              <a:latin typeface="Corbel"/>
              <a:cs typeface="Corbe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50875" y="2376297"/>
            <a:ext cx="2213610" cy="2421890"/>
          </a:xfrm>
          <a:prstGeom prst="rect">
            <a:avLst/>
          </a:prstGeom>
        </p:spPr>
        <p:txBody>
          <a:bodyPr vert="horz" wrap="square" lIns="0" tIns="137795" rIns="0" bIns="0" rtlCol="0">
            <a:spAutoFit/>
          </a:bodyPr>
          <a:lstStyle/>
          <a:p>
            <a:pPr marL="216535" indent="-204470">
              <a:lnSpc>
                <a:spcPct val="100000"/>
              </a:lnSpc>
              <a:spcBef>
                <a:spcPts val="1085"/>
              </a:spcBef>
              <a:buAutoNum type="arabicPeriod"/>
              <a:tabLst>
                <a:tab pos="217170" algn="l"/>
              </a:tabLst>
            </a:pPr>
            <a:r>
              <a:rPr sz="1800" dirty="0">
                <a:solidFill>
                  <a:srgbClr val="FFFFFF"/>
                </a:solidFill>
                <a:latin typeface="Corbel"/>
                <a:cs typeface="Corbel"/>
              </a:rPr>
              <a:t>SHU</a:t>
            </a:r>
            <a:r>
              <a:rPr sz="1800" spc="-5" dirty="0">
                <a:solidFill>
                  <a:srgbClr val="FFFFFF"/>
                </a:solidFill>
                <a:latin typeface="Corbel"/>
                <a:cs typeface="Corbel"/>
              </a:rPr>
              <a:t>BHA</a:t>
            </a:r>
            <a:r>
              <a:rPr sz="1800" dirty="0">
                <a:solidFill>
                  <a:srgbClr val="FFFFFF"/>
                </a:solidFill>
                <a:latin typeface="Corbel"/>
                <a:cs typeface="Corbel"/>
              </a:rPr>
              <a:t>M</a:t>
            </a:r>
            <a:r>
              <a:rPr sz="1800" spc="-70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1800" dirty="0">
                <a:solidFill>
                  <a:srgbClr val="FFFFFF"/>
                </a:solidFill>
                <a:latin typeface="Corbel"/>
                <a:cs typeface="Corbel"/>
              </a:rPr>
              <a:t>SHARMA</a:t>
            </a:r>
            <a:endParaRPr sz="1800">
              <a:latin typeface="Corbel"/>
              <a:cs typeface="Corbel"/>
            </a:endParaRPr>
          </a:p>
          <a:p>
            <a:pPr marL="236220" indent="-224154">
              <a:lnSpc>
                <a:spcPct val="100000"/>
              </a:lnSpc>
              <a:spcBef>
                <a:spcPts val="980"/>
              </a:spcBef>
              <a:buAutoNum type="arabicPeriod"/>
              <a:tabLst>
                <a:tab pos="236854" algn="l"/>
              </a:tabLst>
            </a:pPr>
            <a:r>
              <a:rPr sz="1800" spc="-5" dirty="0">
                <a:solidFill>
                  <a:srgbClr val="FFFFFF"/>
                </a:solidFill>
                <a:latin typeface="Corbel"/>
                <a:cs typeface="Corbel"/>
              </a:rPr>
              <a:t>NARESH</a:t>
            </a:r>
            <a:endParaRPr sz="1800">
              <a:latin typeface="Corbel"/>
              <a:cs typeface="Corbel"/>
            </a:endParaRPr>
          </a:p>
          <a:p>
            <a:pPr marL="220979" indent="-208915">
              <a:lnSpc>
                <a:spcPct val="100000"/>
              </a:lnSpc>
              <a:spcBef>
                <a:spcPts val="990"/>
              </a:spcBef>
              <a:buAutoNum type="arabicPeriod"/>
              <a:tabLst>
                <a:tab pos="221615" algn="l"/>
              </a:tabLst>
            </a:pPr>
            <a:r>
              <a:rPr sz="1800" spc="-5" dirty="0">
                <a:solidFill>
                  <a:srgbClr val="FFFFFF"/>
                </a:solidFill>
                <a:latin typeface="Corbel"/>
                <a:cs typeface="Corbel"/>
              </a:rPr>
              <a:t>KIRAN</a:t>
            </a:r>
            <a:endParaRPr sz="1800">
              <a:latin typeface="Corbel"/>
              <a:cs typeface="Corbel"/>
            </a:endParaRPr>
          </a:p>
          <a:p>
            <a:pPr marL="235585" indent="-223520">
              <a:lnSpc>
                <a:spcPct val="100000"/>
              </a:lnSpc>
              <a:spcBef>
                <a:spcPts val="980"/>
              </a:spcBef>
              <a:buAutoNum type="arabicPeriod"/>
              <a:tabLst>
                <a:tab pos="236220" algn="l"/>
              </a:tabLst>
            </a:pPr>
            <a:r>
              <a:rPr sz="1800" spc="-5" dirty="0">
                <a:solidFill>
                  <a:srgbClr val="FFFFFF"/>
                </a:solidFill>
                <a:latin typeface="Corbel"/>
                <a:cs typeface="Corbel"/>
              </a:rPr>
              <a:t>ROHIT</a:t>
            </a:r>
            <a:endParaRPr sz="1800">
              <a:latin typeface="Corbel"/>
              <a:cs typeface="Corbel"/>
            </a:endParaRPr>
          </a:p>
          <a:p>
            <a:pPr marL="202565" indent="-190500">
              <a:lnSpc>
                <a:spcPct val="100000"/>
              </a:lnSpc>
              <a:spcBef>
                <a:spcPts val="985"/>
              </a:spcBef>
              <a:buAutoNum type="arabicPeriod"/>
              <a:tabLst>
                <a:tab pos="203200" algn="l"/>
              </a:tabLst>
            </a:pPr>
            <a:r>
              <a:rPr sz="1800" spc="-30" dirty="0">
                <a:solidFill>
                  <a:srgbClr val="FFFFFF"/>
                </a:solidFill>
                <a:latin typeface="Corbel"/>
                <a:cs typeface="Corbel"/>
              </a:rPr>
              <a:t>YASHI</a:t>
            </a:r>
            <a:endParaRPr sz="1800">
              <a:latin typeface="Corbel"/>
              <a:cs typeface="Corbel"/>
            </a:endParaRPr>
          </a:p>
          <a:p>
            <a:pPr marL="239395" indent="-227329">
              <a:lnSpc>
                <a:spcPct val="100000"/>
              </a:lnSpc>
              <a:spcBef>
                <a:spcPts val="985"/>
              </a:spcBef>
              <a:buAutoNum type="arabicPeriod"/>
              <a:tabLst>
                <a:tab pos="240029" algn="l"/>
              </a:tabLst>
            </a:pPr>
            <a:r>
              <a:rPr sz="1800" spc="-5" dirty="0">
                <a:solidFill>
                  <a:srgbClr val="FFFFFF"/>
                </a:solidFill>
                <a:latin typeface="Corbel"/>
                <a:cs typeface="Corbel"/>
              </a:rPr>
              <a:t>MANEESHA</a:t>
            </a:r>
            <a:endParaRPr sz="1800">
              <a:latin typeface="Corbel"/>
              <a:cs typeface="Corbe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409176" y="758951"/>
            <a:ext cx="2078989" cy="2344420"/>
          </a:xfrm>
          <a:custGeom>
            <a:avLst/>
            <a:gdLst/>
            <a:ahLst/>
            <a:cxnLst/>
            <a:rect l="l" t="t" r="r" b="b"/>
            <a:pathLst>
              <a:path w="2078990" h="2344420">
                <a:moveTo>
                  <a:pt x="2078735" y="0"/>
                </a:moveTo>
                <a:lnTo>
                  <a:pt x="0" y="0"/>
                </a:lnTo>
                <a:lnTo>
                  <a:pt x="0" y="2343912"/>
                </a:lnTo>
                <a:lnTo>
                  <a:pt x="2078735" y="2343912"/>
                </a:lnTo>
                <a:lnTo>
                  <a:pt x="2078735" y="0"/>
                </a:lnTo>
                <a:close/>
              </a:path>
            </a:pathLst>
          </a:custGeom>
          <a:solidFill>
            <a:srgbClr val="40B9D2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6" name="object 6"/>
          <p:cNvGrpSpPr/>
          <p:nvPr/>
        </p:nvGrpSpPr>
        <p:grpSpPr>
          <a:xfrm>
            <a:off x="4654296" y="758951"/>
            <a:ext cx="6833870" cy="5331460"/>
            <a:chOff x="4654296" y="758951"/>
            <a:chExt cx="6833870" cy="5331460"/>
          </a:xfrm>
        </p:grpSpPr>
        <p:sp>
          <p:nvSpPr>
            <p:cNvPr id="7" name="object 7"/>
            <p:cNvSpPr/>
            <p:nvPr/>
          </p:nvSpPr>
          <p:spPr>
            <a:xfrm>
              <a:off x="5137404" y="4081272"/>
              <a:ext cx="2158365" cy="2009139"/>
            </a:xfrm>
            <a:custGeom>
              <a:avLst/>
              <a:gdLst/>
              <a:ahLst/>
              <a:cxnLst/>
              <a:rect l="l" t="t" r="r" b="b"/>
              <a:pathLst>
                <a:path w="2158365" h="2009139">
                  <a:moveTo>
                    <a:pt x="2157983" y="0"/>
                  </a:moveTo>
                  <a:lnTo>
                    <a:pt x="0" y="0"/>
                  </a:lnTo>
                  <a:lnTo>
                    <a:pt x="0" y="2008632"/>
                  </a:lnTo>
                  <a:lnTo>
                    <a:pt x="2157983" y="2008632"/>
                  </a:lnTo>
                  <a:lnTo>
                    <a:pt x="2157983" y="0"/>
                  </a:lnTo>
                  <a:close/>
                </a:path>
              </a:pathLst>
            </a:custGeom>
            <a:solidFill>
              <a:srgbClr val="7E7E7E">
                <a:alpha val="5019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654296" y="3264407"/>
              <a:ext cx="6833616" cy="2825496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137404" y="758951"/>
              <a:ext cx="4113276" cy="2519172"/>
            </a:xfrm>
            <a:prstGeom prst="rect">
              <a:avLst/>
            </a:prstGeom>
          </p:spPr>
        </p:pic>
      </p:grpSp>
      <p:sp>
        <p:nvSpPr>
          <p:cNvPr id="10" name="object 10"/>
          <p:cNvSpPr/>
          <p:nvPr/>
        </p:nvSpPr>
        <p:spPr>
          <a:xfrm>
            <a:off x="11815571" y="758951"/>
            <a:ext cx="376555" cy="5331460"/>
          </a:xfrm>
          <a:custGeom>
            <a:avLst/>
            <a:gdLst/>
            <a:ahLst/>
            <a:cxnLst/>
            <a:rect l="l" t="t" r="r" b="b"/>
            <a:pathLst>
              <a:path w="376554" h="5331460">
                <a:moveTo>
                  <a:pt x="0" y="5330952"/>
                </a:moveTo>
                <a:lnTo>
                  <a:pt x="376427" y="5330952"/>
                </a:lnTo>
                <a:lnTo>
                  <a:pt x="376427" y="0"/>
                </a:lnTo>
                <a:lnTo>
                  <a:pt x="0" y="0"/>
                </a:lnTo>
                <a:lnTo>
                  <a:pt x="0" y="5330952"/>
                </a:lnTo>
                <a:close/>
              </a:path>
            </a:pathLst>
          </a:custGeom>
          <a:solidFill>
            <a:srgbClr val="C7C7C7">
              <a:alpha val="49803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850123" y="757427"/>
            <a:ext cx="4342130" cy="5329555"/>
          </a:xfrm>
          <a:custGeom>
            <a:avLst/>
            <a:gdLst/>
            <a:ahLst/>
            <a:cxnLst/>
            <a:rect l="l" t="t" r="r" b="b"/>
            <a:pathLst>
              <a:path w="4342130" h="5329555">
                <a:moveTo>
                  <a:pt x="4341876" y="0"/>
                </a:moveTo>
                <a:lnTo>
                  <a:pt x="0" y="0"/>
                </a:lnTo>
                <a:lnTo>
                  <a:pt x="0" y="5329428"/>
                </a:lnTo>
                <a:lnTo>
                  <a:pt x="4341876" y="5329428"/>
                </a:lnTo>
                <a:lnTo>
                  <a:pt x="4341876" y="0"/>
                </a:lnTo>
                <a:close/>
              </a:path>
            </a:pathLst>
          </a:custGeom>
          <a:solidFill>
            <a:srgbClr val="40B9D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7920355" y="622230"/>
            <a:ext cx="3975735" cy="4958715"/>
          </a:xfrm>
          <a:prstGeom prst="rect">
            <a:avLst/>
          </a:prstGeom>
        </p:spPr>
        <p:txBody>
          <a:bodyPr vert="horz" wrap="square" lIns="0" tIns="225425" rIns="0" bIns="0" rtlCol="0">
            <a:spAutoFit/>
          </a:bodyPr>
          <a:lstStyle/>
          <a:p>
            <a:pPr marL="26034">
              <a:lnSpc>
                <a:spcPct val="100000"/>
              </a:lnSpc>
              <a:spcBef>
                <a:spcPts val="1775"/>
              </a:spcBef>
            </a:pPr>
            <a:r>
              <a:rPr sz="3200" spc="-75" dirty="0">
                <a:solidFill>
                  <a:srgbClr val="FFFFFF"/>
                </a:solidFill>
                <a:latin typeface="Corbel"/>
                <a:cs typeface="Corbel"/>
              </a:rPr>
              <a:t>FEATURES</a:t>
            </a:r>
            <a:endParaRPr sz="3200">
              <a:latin typeface="Corbel"/>
              <a:cs typeface="Corbel"/>
            </a:endParaRPr>
          </a:p>
          <a:p>
            <a:pPr marL="12700" marR="391795">
              <a:lnSpc>
                <a:spcPts val="3460"/>
              </a:lnSpc>
              <a:spcBef>
                <a:spcPts val="2115"/>
              </a:spcBef>
              <a:buAutoNum type="arabicParenR"/>
              <a:tabLst>
                <a:tab pos="398780" algn="l"/>
              </a:tabLst>
            </a:pPr>
            <a:r>
              <a:rPr sz="3200" dirty="0">
                <a:solidFill>
                  <a:srgbClr val="FFFFFF"/>
                </a:solidFill>
                <a:latin typeface="Corbel"/>
                <a:cs typeface="Corbel"/>
              </a:rPr>
              <a:t>Multiple Locations </a:t>
            </a:r>
            <a:r>
              <a:rPr sz="3200" spc="-630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3200" dirty="0">
                <a:solidFill>
                  <a:srgbClr val="FFFFFF"/>
                </a:solidFill>
                <a:latin typeface="Corbel"/>
                <a:cs typeface="Corbel"/>
              </a:rPr>
              <a:t>and</a:t>
            </a:r>
            <a:r>
              <a:rPr sz="3200" spc="-50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3200" dirty="0">
                <a:solidFill>
                  <a:srgbClr val="FFFFFF"/>
                </a:solidFill>
                <a:latin typeface="Corbel"/>
                <a:cs typeface="Corbel"/>
              </a:rPr>
              <a:t>multiple</a:t>
            </a:r>
            <a:r>
              <a:rPr sz="3200" spc="-70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3200" dirty="0">
                <a:solidFill>
                  <a:srgbClr val="FFFFFF"/>
                </a:solidFill>
                <a:latin typeface="Corbel"/>
                <a:cs typeface="Corbel"/>
              </a:rPr>
              <a:t>doctors.</a:t>
            </a:r>
            <a:endParaRPr sz="3200">
              <a:latin typeface="Corbel"/>
              <a:cs typeface="Corbel"/>
            </a:endParaRPr>
          </a:p>
          <a:p>
            <a:pPr marL="424180" indent="-412115">
              <a:lnSpc>
                <a:spcPct val="100000"/>
              </a:lnSpc>
              <a:spcBef>
                <a:spcPts val="765"/>
              </a:spcBef>
              <a:buAutoNum type="arabicParenR"/>
              <a:tabLst>
                <a:tab pos="424815" algn="l"/>
              </a:tabLst>
            </a:pPr>
            <a:r>
              <a:rPr sz="3200" dirty="0">
                <a:solidFill>
                  <a:srgbClr val="FFFFFF"/>
                </a:solidFill>
                <a:latin typeface="Corbel"/>
                <a:cs typeface="Corbel"/>
              </a:rPr>
              <a:t>24*7</a:t>
            </a:r>
            <a:r>
              <a:rPr sz="3200" spc="-2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3200" spc="-20" dirty="0">
                <a:solidFill>
                  <a:srgbClr val="FFFFFF"/>
                </a:solidFill>
                <a:latin typeface="Corbel"/>
                <a:cs typeface="Corbel"/>
              </a:rPr>
              <a:t>accessibility.</a:t>
            </a:r>
            <a:endParaRPr sz="3200">
              <a:latin typeface="Corbel"/>
              <a:cs typeface="Corbel"/>
            </a:endParaRPr>
          </a:p>
          <a:p>
            <a:pPr marL="12700" marR="5080">
              <a:lnSpc>
                <a:spcPct val="90000"/>
              </a:lnSpc>
              <a:spcBef>
                <a:spcPts val="1200"/>
              </a:spcBef>
              <a:buAutoNum type="arabicParenR"/>
              <a:tabLst>
                <a:tab pos="381635" algn="l"/>
              </a:tabLst>
            </a:pPr>
            <a:r>
              <a:rPr sz="3200" spc="-10" dirty="0">
                <a:solidFill>
                  <a:srgbClr val="FFFFFF"/>
                </a:solidFill>
                <a:latin typeface="Corbel"/>
                <a:cs typeface="Corbel"/>
              </a:rPr>
              <a:t>Access</a:t>
            </a:r>
            <a:r>
              <a:rPr sz="3200" spc="-7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3200" dirty="0">
                <a:solidFill>
                  <a:srgbClr val="FFFFFF"/>
                </a:solidFill>
                <a:latin typeface="Corbel"/>
                <a:cs typeface="Corbel"/>
              </a:rPr>
              <a:t>appointments </a:t>
            </a:r>
            <a:r>
              <a:rPr sz="3200" spc="-62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3200" spc="-5" dirty="0">
                <a:solidFill>
                  <a:srgbClr val="FFFFFF"/>
                </a:solidFill>
                <a:latin typeface="Corbel"/>
                <a:cs typeface="Corbel"/>
              </a:rPr>
              <a:t>on your computer </a:t>
            </a:r>
            <a:r>
              <a:rPr sz="3200" dirty="0">
                <a:solidFill>
                  <a:srgbClr val="FFFFFF"/>
                </a:solidFill>
                <a:latin typeface="Corbel"/>
                <a:cs typeface="Corbel"/>
              </a:rPr>
              <a:t>and </a:t>
            </a:r>
            <a:r>
              <a:rPr sz="3200" spc="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3200" dirty="0">
                <a:solidFill>
                  <a:srgbClr val="FFFFFF"/>
                </a:solidFill>
                <a:latin typeface="Corbel"/>
                <a:cs typeface="Corbel"/>
              </a:rPr>
              <a:t>laptop.</a:t>
            </a:r>
            <a:endParaRPr sz="3200">
              <a:latin typeface="Corbel"/>
              <a:cs typeface="Corbel"/>
            </a:endParaRPr>
          </a:p>
          <a:p>
            <a:pPr marL="12700" marR="1179830">
              <a:lnSpc>
                <a:spcPts val="3460"/>
              </a:lnSpc>
              <a:spcBef>
                <a:spcPts val="1245"/>
              </a:spcBef>
              <a:buAutoNum type="arabicParenR"/>
              <a:tabLst>
                <a:tab pos="408940" algn="l"/>
              </a:tabLst>
            </a:pPr>
            <a:r>
              <a:rPr sz="3200" spc="-5" dirty="0">
                <a:solidFill>
                  <a:srgbClr val="FFFFFF"/>
                </a:solidFill>
                <a:latin typeface="Corbel"/>
                <a:cs typeface="Corbel"/>
              </a:rPr>
              <a:t>Organize</a:t>
            </a:r>
            <a:r>
              <a:rPr sz="3200" spc="-60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3200" spc="-5" dirty="0">
                <a:solidFill>
                  <a:srgbClr val="FFFFFF"/>
                </a:solidFill>
                <a:latin typeface="Corbel"/>
                <a:cs typeface="Corbel"/>
              </a:rPr>
              <a:t>your </a:t>
            </a:r>
            <a:r>
              <a:rPr sz="3200" spc="-62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3200" spc="-5" dirty="0">
                <a:solidFill>
                  <a:srgbClr val="FFFFFF"/>
                </a:solidFill>
                <a:latin typeface="Corbel"/>
                <a:cs typeface="Corbel"/>
              </a:rPr>
              <a:t>schedule</a:t>
            </a:r>
            <a:r>
              <a:rPr sz="3200" spc="-6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3200" spc="-25" dirty="0">
                <a:solidFill>
                  <a:srgbClr val="FFFFFF"/>
                </a:solidFill>
                <a:latin typeface="Corbel"/>
                <a:cs typeface="Corbel"/>
              </a:rPr>
              <a:t>better.</a:t>
            </a:r>
            <a:endParaRPr sz="3200">
              <a:latin typeface="Corbel"/>
              <a:cs typeface="Corbe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758951"/>
            <a:ext cx="384175" cy="5331460"/>
          </a:xfrm>
          <a:custGeom>
            <a:avLst/>
            <a:gdLst/>
            <a:ahLst/>
            <a:cxnLst/>
            <a:rect l="l" t="t" r="r" b="b"/>
            <a:pathLst>
              <a:path w="384175" h="5331460">
                <a:moveTo>
                  <a:pt x="384048" y="0"/>
                </a:moveTo>
                <a:lnTo>
                  <a:pt x="0" y="0"/>
                </a:lnTo>
                <a:lnTo>
                  <a:pt x="0" y="5330952"/>
                </a:lnTo>
                <a:lnTo>
                  <a:pt x="384048" y="5330952"/>
                </a:lnTo>
                <a:lnTo>
                  <a:pt x="384048" y="0"/>
                </a:lnTo>
                <a:close/>
              </a:path>
            </a:pathLst>
          </a:custGeom>
          <a:solidFill>
            <a:srgbClr val="C7C7C7">
              <a:alpha val="49803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64108" y="1577339"/>
            <a:ext cx="6501384" cy="412851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7476743" y="762000"/>
            <a:ext cx="4715510" cy="5379720"/>
            <a:chOff x="7476743" y="762000"/>
            <a:chExt cx="4715510" cy="5379720"/>
          </a:xfrm>
        </p:grpSpPr>
        <p:sp>
          <p:nvSpPr>
            <p:cNvPr id="3" name="object 3"/>
            <p:cNvSpPr/>
            <p:nvPr/>
          </p:nvSpPr>
          <p:spPr>
            <a:xfrm>
              <a:off x="9270491" y="762000"/>
              <a:ext cx="2921635" cy="5334000"/>
            </a:xfrm>
            <a:custGeom>
              <a:avLst/>
              <a:gdLst/>
              <a:ahLst/>
              <a:cxnLst/>
              <a:rect l="l" t="t" r="r" b="b"/>
              <a:pathLst>
                <a:path w="2921634" h="5334000">
                  <a:moveTo>
                    <a:pt x="0" y="5334000"/>
                  </a:moveTo>
                  <a:lnTo>
                    <a:pt x="2921507" y="5334000"/>
                  </a:lnTo>
                  <a:lnTo>
                    <a:pt x="2921507" y="0"/>
                  </a:lnTo>
                  <a:lnTo>
                    <a:pt x="0" y="0"/>
                  </a:lnTo>
                  <a:lnTo>
                    <a:pt x="0" y="5334000"/>
                  </a:lnTo>
                  <a:close/>
                </a:path>
              </a:pathLst>
            </a:custGeom>
            <a:solidFill>
              <a:srgbClr val="C7C7C7">
                <a:alpha val="49803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476743" y="762000"/>
              <a:ext cx="4584192" cy="5379720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78739" y="866647"/>
            <a:ext cx="3329940" cy="92519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90" dirty="0"/>
              <a:t>Conclusion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185724" y="2259533"/>
            <a:ext cx="7074534" cy="2757170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12700" marR="5080">
              <a:lnSpc>
                <a:spcPct val="90000"/>
              </a:lnSpc>
              <a:spcBef>
                <a:spcPts val="434"/>
              </a:spcBef>
            </a:pPr>
            <a:r>
              <a:rPr sz="2800" spc="-25" dirty="0">
                <a:solidFill>
                  <a:srgbClr val="D9F0F6"/>
                </a:solidFill>
                <a:latin typeface="Times New Roman"/>
                <a:cs typeface="Times New Roman"/>
              </a:rPr>
              <a:t>Technology</a:t>
            </a:r>
            <a:r>
              <a:rPr sz="2800" spc="5" dirty="0">
                <a:solidFill>
                  <a:srgbClr val="D9F0F6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D9F0F6"/>
                </a:solidFill>
                <a:latin typeface="Times New Roman"/>
                <a:cs typeface="Times New Roman"/>
              </a:rPr>
              <a:t>creates the</a:t>
            </a:r>
            <a:r>
              <a:rPr sz="2800" spc="-20" dirty="0">
                <a:solidFill>
                  <a:srgbClr val="D9F0F6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D9F0F6"/>
                </a:solidFill>
                <a:latin typeface="Times New Roman"/>
                <a:cs typeface="Times New Roman"/>
              </a:rPr>
              <a:t>way</a:t>
            </a:r>
            <a:r>
              <a:rPr sz="2800" spc="10" dirty="0">
                <a:solidFill>
                  <a:srgbClr val="D9F0F6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D9F0F6"/>
                </a:solidFill>
                <a:latin typeface="Times New Roman"/>
                <a:cs typeface="Times New Roman"/>
              </a:rPr>
              <a:t>ahead </a:t>
            </a:r>
            <a:r>
              <a:rPr sz="2800" dirty="0">
                <a:solidFill>
                  <a:srgbClr val="D9F0F6"/>
                </a:solidFill>
                <a:latin typeface="Times New Roman"/>
                <a:cs typeface="Times New Roman"/>
              </a:rPr>
              <a:t>for</a:t>
            </a:r>
            <a:r>
              <a:rPr sz="2800" spc="5" dirty="0">
                <a:solidFill>
                  <a:srgbClr val="D9F0F6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D9F0F6"/>
                </a:solidFill>
                <a:latin typeface="Times New Roman"/>
                <a:cs typeface="Times New Roman"/>
              </a:rPr>
              <a:t>effective </a:t>
            </a:r>
            <a:r>
              <a:rPr sz="2800" spc="-5" dirty="0">
                <a:solidFill>
                  <a:srgbClr val="D9F0F6"/>
                </a:solidFill>
                <a:latin typeface="Times New Roman"/>
                <a:cs typeface="Times New Roman"/>
              </a:rPr>
              <a:t> patient</a:t>
            </a:r>
            <a:r>
              <a:rPr sz="2800" spc="-10" dirty="0">
                <a:solidFill>
                  <a:srgbClr val="D9F0F6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D9F0F6"/>
                </a:solidFill>
                <a:latin typeface="Times New Roman"/>
                <a:cs typeface="Times New Roman"/>
              </a:rPr>
              <a:t>record</a:t>
            </a:r>
            <a:r>
              <a:rPr sz="2800" spc="5" dirty="0">
                <a:solidFill>
                  <a:srgbClr val="D9F0F6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D9F0F6"/>
                </a:solidFill>
                <a:latin typeface="Times New Roman"/>
                <a:cs typeface="Times New Roman"/>
              </a:rPr>
              <a:t>management</a:t>
            </a:r>
            <a:r>
              <a:rPr sz="2800" spc="20" dirty="0">
                <a:solidFill>
                  <a:srgbClr val="D9F0F6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D9F0F6"/>
                </a:solidFill>
                <a:latin typeface="Times New Roman"/>
                <a:cs typeface="Times New Roman"/>
              </a:rPr>
              <a:t>in</a:t>
            </a:r>
            <a:r>
              <a:rPr sz="2800" spc="-10" dirty="0">
                <a:solidFill>
                  <a:srgbClr val="D9F0F6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D9F0F6"/>
                </a:solidFill>
                <a:latin typeface="Times New Roman"/>
                <a:cs typeface="Times New Roman"/>
              </a:rPr>
              <a:t>the</a:t>
            </a:r>
            <a:r>
              <a:rPr sz="2800" spc="-10" dirty="0">
                <a:solidFill>
                  <a:srgbClr val="D9F0F6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D9F0F6"/>
                </a:solidFill>
                <a:latin typeface="Times New Roman"/>
                <a:cs typeface="Times New Roman"/>
              </a:rPr>
              <a:t>form</a:t>
            </a:r>
            <a:r>
              <a:rPr sz="2800" spc="5" dirty="0">
                <a:solidFill>
                  <a:srgbClr val="D9F0F6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D9F0F6"/>
                </a:solidFill>
                <a:latin typeface="Times New Roman"/>
                <a:cs typeface="Times New Roman"/>
              </a:rPr>
              <a:t>of </a:t>
            </a:r>
            <a:r>
              <a:rPr sz="2800" dirty="0">
                <a:solidFill>
                  <a:srgbClr val="D9F0F6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D9F0F6"/>
                </a:solidFill>
                <a:latin typeface="Times New Roman"/>
                <a:cs typeface="Times New Roman"/>
              </a:rPr>
              <a:t>advanced hospital information system. From </a:t>
            </a:r>
            <a:r>
              <a:rPr sz="2800" dirty="0">
                <a:solidFill>
                  <a:srgbClr val="D9F0F6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D9F0F6"/>
                </a:solidFill>
                <a:latin typeface="Times New Roman"/>
                <a:cs typeface="Times New Roman"/>
              </a:rPr>
              <a:t>capturing, </a:t>
            </a:r>
            <a:r>
              <a:rPr sz="2800" dirty="0">
                <a:solidFill>
                  <a:srgbClr val="D9F0F6"/>
                </a:solidFill>
                <a:latin typeface="Times New Roman"/>
                <a:cs typeface="Times New Roman"/>
              </a:rPr>
              <a:t>storing </a:t>
            </a:r>
            <a:r>
              <a:rPr sz="2800" spc="-5" dirty="0">
                <a:solidFill>
                  <a:srgbClr val="D9F0F6"/>
                </a:solidFill>
                <a:latin typeface="Times New Roman"/>
                <a:cs typeface="Times New Roman"/>
              </a:rPr>
              <a:t>and disseminating records to </a:t>
            </a:r>
            <a:r>
              <a:rPr sz="2800" dirty="0">
                <a:solidFill>
                  <a:srgbClr val="D9F0F6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D9F0F6"/>
                </a:solidFill>
                <a:latin typeface="Times New Roman"/>
                <a:cs typeface="Times New Roman"/>
              </a:rPr>
              <a:t>reducing</a:t>
            </a:r>
            <a:r>
              <a:rPr sz="2800" spc="15" dirty="0">
                <a:solidFill>
                  <a:srgbClr val="D9F0F6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D9F0F6"/>
                </a:solidFill>
                <a:latin typeface="Times New Roman"/>
                <a:cs typeface="Times New Roman"/>
              </a:rPr>
              <a:t>the</a:t>
            </a:r>
            <a:r>
              <a:rPr sz="2800" spc="25" dirty="0">
                <a:solidFill>
                  <a:srgbClr val="D9F0F6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D9F0F6"/>
                </a:solidFill>
                <a:latin typeface="Times New Roman"/>
                <a:cs typeface="Times New Roman"/>
              </a:rPr>
              <a:t>risk</a:t>
            </a:r>
            <a:r>
              <a:rPr sz="2800" spc="15" dirty="0">
                <a:solidFill>
                  <a:srgbClr val="D9F0F6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D9F0F6"/>
                </a:solidFill>
                <a:latin typeface="Times New Roman"/>
                <a:cs typeface="Times New Roman"/>
              </a:rPr>
              <a:t>of</a:t>
            </a:r>
            <a:r>
              <a:rPr sz="2800" spc="30" dirty="0">
                <a:solidFill>
                  <a:srgbClr val="D9F0F6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D9F0F6"/>
                </a:solidFill>
                <a:latin typeface="Times New Roman"/>
                <a:cs typeface="Times New Roman"/>
              </a:rPr>
              <a:t>legal</a:t>
            </a:r>
            <a:r>
              <a:rPr sz="2800" spc="30" dirty="0">
                <a:solidFill>
                  <a:srgbClr val="D9F0F6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D9F0F6"/>
                </a:solidFill>
                <a:latin typeface="Times New Roman"/>
                <a:cs typeface="Times New Roman"/>
              </a:rPr>
              <a:t>threat</a:t>
            </a:r>
            <a:r>
              <a:rPr sz="2800" spc="10" dirty="0">
                <a:solidFill>
                  <a:srgbClr val="D9F0F6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D9F0F6"/>
                </a:solidFill>
                <a:latin typeface="Times New Roman"/>
                <a:cs typeface="Times New Roman"/>
              </a:rPr>
              <a:t>due</a:t>
            </a:r>
            <a:r>
              <a:rPr sz="2800" spc="10" dirty="0">
                <a:solidFill>
                  <a:srgbClr val="D9F0F6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D9F0F6"/>
                </a:solidFill>
                <a:latin typeface="Times New Roman"/>
                <a:cs typeface="Times New Roman"/>
              </a:rPr>
              <a:t>to </a:t>
            </a:r>
            <a:r>
              <a:rPr sz="2800" dirty="0">
                <a:solidFill>
                  <a:srgbClr val="D9F0F6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D9F0F6"/>
                </a:solidFill>
                <a:latin typeface="Times New Roman"/>
                <a:cs typeface="Times New Roman"/>
              </a:rPr>
              <a:t>unmanaged medical records, hospital information </a:t>
            </a:r>
            <a:r>
              <a:rPr sz="2800" spc="-685" dirty="0">
                <a:solidFill>
                  <a:srgbClr val="D9F0F6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D9F0F6"/>
                </a:solidFill>
                <a:latin typeface="Times New Roman"/>
                <a:cs typeface="Times New Roman"/>
              </a:rPr>
              <a:t>system</a:t>
            </a:r>
            <a:r>
              <a:rPr sz="2800" spc="-20" dirty="0">
                <a:solidFill>
                  <a:srgbClr val="D9F0F6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D9F0F6"/>
                </a:solidFill>
                <a:latin typeface="Times New Roman"/>
                <a:cs typeface="Times New Roman"/>
              </a:rPr>
              <a:t>is instrumental</a:t>
            </a:r>
            <a:r>
              <a:rPr sz="2800" spc="-15" dirty="0">
                <a:solidFill>
                  <a:srgbClr val="D9F0F6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D9F0F6"/>
                </a:solidFill>
                <a:latin typeface="Times New Roman"/>
                <a:cs typeface="Times New Roman"/>
              </a:rPr>
              <a:t>at every</a:t>
            </a:r>
            <a:r>
              <a:rPr sz="2800" spc="5" dirty="0">
                <a:solidFill>
                  <a:srgbClr val="D9F0F6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D9F0F6"/>
                </a:solidFill>
                <a:latin typeface="Times New Roman"/>
                <a:cs typeface="Times New Roman"/>
              </a:rPr>
              <a:t>stage.</a:t>
            </a:r>
            <a:endParaRPr sz="2800">
              <a:latin typeface="Times New Roman"/>
              <a:cs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762000"/>
            <a:ext cx="12192000" cy="5346700"/>
            <a:chOff x="0" y="762000"/>
            <a:chExt cx="12192000" cy="53467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762000"/>
              <a:ext cx="12185904" cy="5346192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9270492" y="762000"/>
              <a:ext cx="2921635" cy="5334000"/>
            </a:xfrm>
            <a:custGeom>
              <a:avLst/>
              <a:gdLst/>
              <a:ahLst/>
              <a:cxnLst/>
              <a:rect l="l" t="t" r="r" b="b"/>
              <a:pathLst>
                <a:path w="2921634" h="5334000">
                  <a:moveTo>
                    <a:pt x="0" y="5334000"/>
                  </a:moveTo>
                  <a:lnTo>
                    <a:pt x="2921507" y="5334000"/>
                  </a:lnTo>
                  <a:lnTo>
                    <a:pt x="2921507" y="0"/>
                  </a:lnTo>
                  <a:lnTo>
                    <a:pt x="0" y="0"/>
                  </a:lnTo>
                  <a:lnTo>
                    <a:pt x="0" y="5334000"/>
                  </a:lnTo>
                  <a:close/>
                </a:path>
              </a:pathLst>
            </a:custGeom>
            <a:solidFill>
              <a:srgbClr val="C7C7C7">
                <a:alpha val="5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5945505" cy="6858000"/>
          </a:xfrm>
          <a:custGeom>
            <a:avLst/>
            <a:gdLst/>
            <a:ahLst/>
            <a:cxnLst/>
            <a:rect l="l" t="t" r="r" b="b"/>
            <a:pathLst>
              <a:path w="5945505" h="6858000">
                <a:moveTo>
                  <a:pt x="5945124" y="0"/>
                </a:moveTo>
                <a:lnTo>
                  <a:pt x="0" y="0"/>
                </a:lnTo>
                <a:lnTo>
                  <a:pt x="0" y="6858000"/>
                </a:lnTo>
                <a:lnTo>
                  <a:pt x="5945124" y="6858000"/>
                </a:lnTo>
                <a:lnTo>
                  <a:pt x="5945124" y="0"/>
                </a:lnTo>
                <a:close/>
              </a:path>
            </a:pathLst>
          </a:custGeom>
          <a:solidFill>
            <a:srgbClr val="40B9D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74903" y="769061"/>
            <a:ext cx="3330575" cy="83439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5300" b="1" spc="-100" dirty="0">
                <a:latin typeface="Corbel"/>
                <a:cs typeface="Corbel"/>
              </a:rPr>
              <a:t>G</a:t>
            </a:r>
            <a:r>
              <a:rPr sz="5300" b="1" spc="-105" dirty="0">
                <a:latin typeface="Corbel"/>
                <a:cs typeface="Corbel"/>
              </a:rPr>
              <a:t>U</a:t>
            </a:r>
            <a:r>
              <a:rPr sz="5300" b="1" spc="-95" dirty="0">
                <a:latin typeface="Corbel"/>
                <a:cs typeface="Corbel"/>
              </a:rPr>
              <a:t>I</a:t>
            </a:r>
            <a:r>
              <a:rPr sz="5300" b="1" spc="-90" dirty="0">
                <a:latin typeface="Corbel"/>
                <a:cs typeface="Corbel"/>
              </a:rPr>
              <a:t>D</a:t>
            </a:r>
            <a:r>
              <a:rPr sz="5300" b="1" spc="-95" dirty="0">
                <a:latin typeface="Corbel"/>
                <a:cs typeface="Corbel"/>
              </a:rPr>
              <a:t>E</a:t>
            </a:r>
            <a:r>
              <a:rPr sz="5300" b="1" dirty="0">
                <a:latin typeface="Corbel"/>
                <a:cs typeface="Corbel"/>
              </a:rPr>
              <a:t>D</a:t>
            </a:r>
            <a:r>
              <a:rPr sz="5300" b="1" spc="-235" dirty="0">
                <a:latin typeface="Corbel"/>
                <a:cs typeface="Corbel"/>
              </a:rPr>
              <a:t> </a:t>
            </a:r>
            <a:r>
              <a:rPr sz="5300" b="1" spc="-105" dirty="0">
                <a:latin typeface="Corbel"/>
                <a:cs typeface="Corbel"/>
              </a:rPr>
              <a:t>B</a:t>
            </a:r>
            <a:r>
              <a:rPr sz="5300" b="1" dirty="0">
                <a:latin typeface="Corbel"/>
                <a:cs typeface="Corbel"/>
              </a:rPr>
              <a:t>Y</a:t>
            </a:r>
            <a:endParaRPr sz="5300">
              <a:latin typeface="Corbel"/>
              <a:cs typeface="Corbe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21691" y="1895601"/>
            <a:ext cx="3451860" cy="3606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95"/>
              </a:spcBef>
              <a:buClr>
                <a:srgbClr val="00AFEF"/>
              </a:buClr>
              <a:buFont typeface="Arial MT"/>
              <a:buChar char="•"/>
              <a:tabLst>
                <a:tab pos="299085" algn="l"/>
                <a:tab pos="299720" algn="l"/>
              </a:tabLst>
            </a:pPr>
            <a:r>
              <a:rPr sz="2200" spc="-10" dirty="0">
                <a:solidFill>
                  <a:srgbClr val="D9F0F6"/>
                </a:solidFill>
                <a:latin typeface="Corbel"/>
                <a:cs typeface="Corbel"/>
              </a:rPr>
              <a:t>MR.</a:t>
            </a:r>
            <a:r>
              <a:rPr sz="2200" spc="-15" dirty="0">
                <a:solidFill>
                  <a:srgbClr val="D9F0F6"/>
                </a:solidFill>
                <a:latin typeface="Corbel"/>
                <a:cs typeface="Corbel"/>
              </a:rPr>
              <a:t> </a:t>
            </a:r>
            <a:r>
              <a:rPr sz="2200" spc="-10" dirty="0">
                <a:solidFill>
                  <a:srgbClr val="D9F0F6"/>
                </a:solidFill>
                <a:latin typeface="Corbel"/>
                <a:cs typeface="Corbel"/>
              </a:rPr>
              <a:t>BALAKRISHNA</a:t>
            </a:r>
            <a:r>
              <a:rPr sz="2200" dirty="0">
                <a:solidFill>
                  <a:srgbClr val="D9F0F6"/>
                </a:solidFill>
                <a:latin typeface="Corbel"/>
                <a:cs typeface="Corbel"/>
              </a:rPr>
              <a:t> </a:t>
            </a:r>
            <a:r>
              <a:rPr sz="2200" spc="-45" dirty="0">
                <a:solidFill>
                  <a:srgbClr val="D9F0F6"/>
                </a:solidFill>
                <a:latin typeface="Corbel"/>
                <a:cs typeface="Corbel"/>
              </a:rPr>
              <a:t>PALLA</a:t>
            </a:r>
            <a:endParaRPr sz="2200">
              <a:latin typeface="Corbel"/>
              <a:cs typeface="Corbel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5943600" y="0"/>
            <a:ext cx="6248400" cy="6853555"/>
            <a:chOff x="5943600" y="0"/>
            <a:chExt cx="6248400" cy="6853555"/>
          </a:xfrm>
        </p:grpSpPr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103620" y="0"/>
              <a:ext cx="2970276" cy="3337560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943600" y="0"/>
              <a:ext cx="6248400" cy="6853425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57"/>
            <a:ext cx="6041390" cy="6858000"/>
            <a:chOff x="0" y="57"/>
            <a:chExt cx="6041390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57"/>
              <a:ext cx="6041134" cy="6857873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0" y="758951"/>
              <a:ext cx="3444240" cy="5331460"/>
            </a:xfrm>
            <a:custGeom>
              <a:avLst/>
              <a:gdLst/>
              <a:ahLst/>
              <a:cxnLst/>
              <a:rect l="l" t="t" r="r" b="b"/>
              <a:pathLst>
                <a:path w="3444240" h="5331460">
                  <a:moveTo>
                    <a:pt x="3444240" y="0"/>
                  </a:moveTo>
                  <a:lnTo>
                    <a:pt x="0" y="0"/>
                  </a:lnTo>
                  <a:lnTo>
                    <a:pt x="0" y="5330952"/>
                  </a:lnTo>
                  <a:lnTo>
                    <a:pt x="3444240" y="5330952"/>
                  </a:lnTo>
                  <a:lnTo>
                    <a:pt x="3444240" y="0"/>
                  </a:lnTo>
                  <a:close/>
                </a:path>
              </a:pathLst>
            </a:custGeom>
            <a:solidFill>
              <a:srgbClr val="40B9D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77825" y="759917"/>
            <a:ext cx="3494404" cy="3917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363980" algn="l"/>
              </a:tabLst>
            </a:pPr>
            <a:r>
              <a:rPr sz="2400" b="1" spc="-65" dirty="0">
                <a:latin typeface="Corbel"/>
                <a:cs typeface="Corbel"/>
              </a:rPr>
              <a:t>PROJECT	</a:t>
            </a:r>
            <a:r>
              <a:rPr sz="2400" b="1" spc="-60" dirty="0">
                <a:latin typeface="Corbel"/>
                <a:cs typeface="Corbel"/>
              </a:rPr>
              <a:t>INTRODUCTION</a:t>
            </a:r>
            <a:endParaRPr sz="2400">
              <a:latin typeface="Corbel"/>
              <a:cs typeface="Corbe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7825" y="1190370"/>
            <a:ext cx="3430270" cy="4629150"/>
          </a:xfrm>
          <a:prstGeom prst="rect">
            <a:avLst/>
          </a:prstGeom>
        </p:spPr>
        <p:txBody>
          <a:bodyPr vert="horz" wrap="square" lIns="0" tIns="47625" rIns="0" bIns="0" rtlCol="0">
            <a:spAutoFit/>
          </a:bodyPr>
          <a:lstStyle/>
          <a:p>
            <a:pPr marL="12700" marR="35560" indent="182880">
              <a:lnSpc>
                <a:spcPts val="2160"/>
              </a:lnSpc>
              <a:spcBef>
                <a:spcPts val="375"/>
              </a:spcBef>
            </a:pPr>
            <a:r>
              <a:rPr sz="2000" spc="-5" dirty="0">
                <a:solidFill>
                  <a:srgbClr val="FFFFFF"/>
                </a:solidFill>
                <a:latin typeface="Corbel"/>
                <a:cs typeface="Corbel"/>
              </a:rPr>
              <a:t>Th</a:t>
            </a:r>
            <a:r>
              <a:rPr sz="2000" dirty="0">
                <a:solidFill>
                  <a:srgbClr val="FFFFFF"/>
                </a:solidFill>
                <a:latin typeface="Corbel"/>
                <a:cs typeface="Corbel"/>
              </a:rPr>
              <a:t>e</a:t>
            </a:r>
            <a:r>
              <a:rPr sz="2000" spc="-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000" dirty="0">
                <a:solidFill>
                  <a:srgbClr val="FFFFFF"/>
                </a:solidFill>
                <a:latin typeface="Corbel"/>
                <a:cs typeface="Corbel"/>
              </a:rPr>
              <a:t>Doctor</a:t>
            </a:r>
            <a:r>
              <a:rPr sz="2000" spc="-10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Corbel"/>
                <a:cs typeface="Corbel"/>
              </a:rPr>
              <a:t>Ap</a:t>
            </a:r>
            <a:r>
              <a:rPr sz="2000" spc="5" dirty="0">
                <a:solidFill>
                  <a:srgbClr val="FFFFFF"/>
                </a:solidFill>
                <a:latin typeface="Corbel"/>
                <a:cs typeface="Corbel"/>
              </a:rPr>
              <a:t>p</a:t>
            </a:r>
            <a:r>
              <a:rPr sz="2000" spc="-5" dirty="0">
                <a:solidFill>
                  <a:srgbClr val="FFFFFF"/>
                </a:solidFill>
                <a:latin typeface="Corbel"/>
                <a:cs typeface="Corbel"/>
              </a:rPr>
              <a:t>ointment  </a:t>
            </a:r>
            <a:r>
              <a:rPr sz="2000" dirty="0">
                <a:solidFill>
                  <a:srgbClr val="FFFFFF"/>
                </a:solidFill>
                <a:latin typeface="Corbel"/>
                <a:cs typeface="Corbel"/>
              </a:rPr>
              <a:t>System</a:t>
            </a:r>
            <a:r>
              <a:rPr sz="2000" spc="-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000" dirty="0">
                <a:solidFill>
                  <a:srgbClr val="FFFFFF"/>
                </a:solidFill>
                <a:latin typeface="Corbel"/>
                <a:cs typeface="Corbel"/>
              </a:rPr>
              <a:t>is</a:t>
            </a:r>
            <a:r>
              <a:rPr sz="2000" spc="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000" dirty="0">
                <a:solidFill>
                  <a:srgbClr val="FFFFFF"/>
                </a:solidFill>
                <a:latin typeface="Corbel"/>
                <a:cs typeface="Corbel"/>
              </a:rPr>
              <a:t>a</a:t>
            </a:r>
            <a:r>
              <a:rPr sz="2000" spc="-2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000" dirty="0">
                <a:solidFill>
                  <a:srgbClr val="FFFFFF"/>
                </a:solidFill>
                <a:latin typeface="Corbel"/>
                <a:cs typeface="Corbel"/>
              </a:rPr>
              <a:t>web</a:t>
            </a:r>
            <a:r>
              <a:rPr sz="2000" spc="-5" dirty="0">
                <a:solidFill>
                  <a:srgbClr val="FFFFFF"/>
                </a:solidFill>
                <a:latin typeface="Corbel"/>
                <a:cs typeface="Corbel"/>
              </a:rPr>
              <a:t> application</a:t>
            </a:r>
            <a:r>
              <a:rPr sz="2000" spc="-50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Corbel"/>
                <a:cs typeface="Corbel"/>
              </a:rPr>
              <a:t>that </a:t>
            </a:r>
            <a:r>
              <a:rPr sz="2000" spc="-38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000" dirty="0">
                <a:solidFill>
                  <a:srgbClr val="FFFFFF"/>
                </a:solidFill>
                <a:latin typeface="Corbel"/>
                <a:cs typeface="Corbel"/>
              </a:rPr>
              <a:t>gives a </a:t>
            </a:r>
            <a:r>
              <a:rPr sz="2000" spc="-5" dirty="0">
                <a:solidFill>
                  <a:srgbClr val="FFFFFF"/>
                </a:solidFill>
                <a:latin typeface="Corbel"/>
                <a:cs typeface="Corbel"/>
              </a:rPr>
              <a:t>solution to the </a:t>
            </a:r>
            <a:r>
              <a:rPr sz="2000" dirty="0">
                <a:solidFill>
                  <a:srgbClr val="FFFFFF"/>
                </a:solidFill>
                <a:latin typeface="Corbel"/>
                <a:cs typeface="Corbel"/>
              </a:rPr>
              <a:t>polyclinic </a:t>
            </a:r>
            <a:r>
              <a:rPr sz="2000" spc="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000" dirty="0">
                <a:solidFill>
                  <a:srgbClr val="FFFFFF"/>
                </a:solidFill>
                <a:latin typeface="Corbel"/>
                <a:cs typeface="Corbel"/>
              </a:rPr>
              <a:t>patients.</a:t>
            </a:r>
            <a:endParaRPr sz="2000">
              <a:latin typeface="Corbel"/>
              <a:cs typeface="Corbel"/>
            </a:endParaRPr>
          </a:p>
          <a:p>
            <a:pPr marL="12700" marR="5080" indent="182880">
              <a:lnSpc>
                <a:spcPct val="90000"/>
              </a:lnSpc>
              <a:spcBef>
                <a:spcPts val="1170"/>
              </a:spcBef>
            </a:pPr>
            <a:r>
              <a:rPr sz="2000" spc="-5" dirty="0">
                <a:solidFill>
                  <a:srgbClr val="FFFFFF"/>
                </a:solidFill>
                <a:latin typeface="Corbel"/>
                <a:cs typeface="Corbel"/>
              </a:rPr>
              <a:t>This </a:t>
            </a:r>
            <a:r>
              <a:rPr sz="2000" dirty="0">
                <a:solidFill>
                  <a:srgbClr val="FFFFFF"/>
                </a:solidFill>
                <a:latin typeface="Corbel"/>
                <a:cs typeface="Corbel"/>
              </a:rPr>
              <a:t>system manages </a:t>
            </a:r>
            <a:r>
              <a:rPr sz="2000" spc="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Corbel"/>
                <a:cs typeface="Corbel"/>
              </a:rPr>
              <a:t>complete appointment </a:t>
            </a:r>
            <a:r>
              <a:rPr sz="2000" dirty="0">
                <a:solidFill>
                  <a:srgbClr val="FFFFFF"/>
                </a:solidFill>
                <a:latin typeface="Corbel"/>
                <a:cs typeface="Corbel"/>
              </a:rPr>
              <a:t>details in </a:t>
            </a:r>
            <a:r>
              <a:rPr sz="2000" spc="-390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000" dirty="0">
                <a:solidFill>
                  <a:srgbClr val="FFFFFF"/>
                </a:solidFill>
                <a:latin typeface="Corbel"/>
                <a:cs typeface="Corbel"/>
              </a:rPr>
              <a:t>a </a:t>
            </a:r>
            <a:r>
              <a:rPr sz="2000" spc="-5" dirty="0">
                <a:solidFill>
                  <a:srgbClr val="FFFFFF"/>
                </a:solidFill>
                <a:latin typeface="Corbel"/>
                <a:cs typeface="Corbel"/>
              </a:rPr>
              <a:t>single application </a:t>
            </a:r>
            <a:r>
              <a:rPr sz="2000" dirty="0">
                <a:solidFill>
                  <a:srgbClr val="FFFFFF"/>
                </a:solidFill>
                <a:latin typeface="Corbel"/>
                <a:cs typeface="Corbel"/>
              </a:rPr>
              <a:t>and in a </a:t>
            </a:r>
            <a:r>
              <a:rPr sz="2000" spc="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000" dirty="0">
                <a:solidFill>
                  <a:srgbClr val="FFFFFF"/>
                </a:solidFill>
                <a:latin typeface="Corbel"/>
                <a:cs typeface="Corbel"/>
              </a:rPr>
              <a:t>single</a:t>
            </a:r>
            <a:r>
              <a:rPr sz="2000" spc="-3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000" dirty="0">
                <a:solidFill>
                  <a:srgbClr val="FFFFFF"/>
                </a:solidFill>
                <a:latin typeface="Corbel"/>
                <a:cs typeface="Corbel"/>
              </a:rPr>
              <a:t>database.</a:t>
            </a:r>
            <a:endParaRPr sz="2000">
              <a:latin typeface="Corbel"/>
              <a:cs typeface="Corbel"/>
            </a:endParaRPr>
          </a:p>
          <a:p>
            <a:pPr marL="12700" marR="125730" indent="215900" algn="just">
              <a:lnSpc>
                <a:spcPct val="90100"/>
              </a:lnSpc>
              <a:spcBef>
                <a:spcPts val="1195"/>
              </a:spcBef>
            </a:pPr>
            <a:r>
              <a:rPr sz="2000" spc="-5" dirty="0">
                <a:solidFill>
                  <a:srgbClr val="FFFFFF"/>
                </a:solidFill>
                <a:latin typeface="Corbel"/>
                <a:cs typeface="Corbel"/>
              </a:rPr>
              <a:t>The users </a:t>
            </a:r>
            <a:r>
              <a:rPr sz="2000" dirty="0">
                <a:solidFill>
                  <a:srgbClr val="FFFFFF"/>
                </a:solidFill>
                <a:latin typeface="Corbel"/>
                <a:cs typeface="Corbel"/>
              </a:rPr>
              <a:t>will </a:t>
            </a:r>
            <a:r>
              <a:rPr sz="2000" spc="-5" dirty="0">
                <a:solidFill>
                  <a:srgbClr val="FFFFFF"/>
                </a:solidFill>
                <a:latin typeface="Corbel"/>
                <a:cs typeface="Corbel"/>
              </a:rPr>
              <a:t>use </a:t>
            </a:r>
            <a:r>
              <a:rPr sz="2000" dirty="0">
                <a:solidFill>
                  <a:srgbClr val="FFFFFF"/>
                </a:solidFill>
                <a:latin typeface="Corbel"/>
                <a:cs typeface="Corbel"/>
              </a:rPr>
              <a:t>this </a:t>
            </a:r>
            <a:r>
              <a:rPr sz="2000" spc="-5" dirty="0">
                <a:solidFill>
                  <a:srgbClr val="FFFFFF"/>
                </a:solidFill>
                <a:latin typeface="Corbel"/>
                <a:cs typeface="Corbel"/>
              </a:rPr>
              <a:t>system </a:t>
            </a:r>
            <a:r>
              <a:rPr sz="2000" spc="-390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000" dirty="0">
                <a:solidFill>
                  <a:srgbClr val="FFFFFF"/>
                </a:solidFill>
                <a:latin typeface="Corbel"/>
                <a:cs typeface="Corbel"/>
              </a:rPr>
              <a:t>to </a:t>
            </a:r>
            <a:r>
              <a:rPr sz="2000" spc="-5" dirty="0">
                <a:solidFill>
                  <a:srgbClr val="FFFFFF"/>
                </a:solidFill>
                <a:latin typeface="Corbel"/>
                <a:cs typeface="Corbel"/>
              </a:rPr>
              <a:t>handle </a:t>
            </a:r>
            <a:r>
              <a:rPr sz="2000" dirty="0">
                <a:solidFill>
                  <a:srgbClr val="FFFFFF"/>
                </a:solidFill>
                <a:latin typeface="Corbel"/>
                <a:cs typeface="Corbel"/>
              </a:rPr>
              <a:t>all </a:t>
            </a:r>
            <a:r>
              <a:rPr sz="2000" spc="-5" dirty="0">
                <a:solidFill>
                  <a:srgbClr val="FFFFFF"/>
                </a:solidFill>
                <a:latin typeface="Corbel"/>
                <a:cs typeface="Corbel"/>
              </a:rPr>
              <a:t>the functionalities </a:t>
            </a:r>
            <a:r>
              <a:rPr sz="2000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000" spc="-15" dirty="0">
                <a:solidFill>
                  <a:srgbClr val="FFFFFF"/>
                </a:solidFill>
                <a:latin typeface="Corbel"/>
                <a:cs typeface="Corbel"/>
              </a:rPr>
              <a:t>easily.</a:t>
            </a:r>
            <a:endParaRPr sz="2000">
              <a:latin typeface="Corbel"/>
              <a:cs typeface="Corbel"/>
            </a:endParaRPr>
          </a:p>
          <a:p>
            <a:pPr marL="12700" marR="84455" indent="182880">
              <a:lnSpc>
                <a:spcPts val="2160"/>
              </a:lnSpc>
              <a:spcBef>
                <a:spcPts val="1230"/>
              </a:spcBef>
            </a:pPr>
            <a:r>
              <a:rPr sz="2000" spc="-5" dirty="0">
                <a:solidFill>
                  <a:srgbClr val="FFFFFF"/>
                </a:solidFill>
                <a:latin typeface="Corbel"/>
                <a:cs typeface="Corbel"/>
              </a:rPr>
              <a:t>The </a:t>
            </a:r>
            <a:r>
              <a:rPr sz="2000" dirty="0">
                <a:solidFill>
                  <a:srgbClr val="FFFFFF"/>
                </a:solidFill>
                <a:latin typeface="Corbel"/>
                <a:cs typeface="Corbel"/>
              </a:rPr>
              <a:t>intention </a:t>
            </a:r>
            <a:r>
              <a:rPr sz="2000" spc="-5" dirty="0">
                <a:solidFill>
                  <a:srgbClr val="FFFFFF"/>
                </a:solidFill>
                <a:latin typeface="Corbel"/>
                <a:cs typeface="Corbel"/>
              </a:rPr>
              <a:t>of the </a:t>
            </a:r>
            <a:r>
              <a:rPr sz="2000" dirty="0">
                <a:solidFill>
                  <a:srgbClr val="FFFFFF"/>
                </a:solidFill>
                <a:latin typeface="Corbel"/>
                <a:cs typeface="Corbel"/>
              </a:rPr>
              <a:t>system is </a:t>
            </a:r>
            <a:r>
              <a:rPr sz="2000" spc="-390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Corbel"/>
                <a:cs typeface="Corbel"/>
              </a:rPr>
              <a:t>to</a:t>
            </a:r>
            <a:r>
              <a:rPr sz="2000" spc="-10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Corbel"/>
                <a:cs typeface="Corbel"/>
              </a:rPr>
              <a:t>reduce</a:t>
            </a:r>
            <a:r>
              <a:rPr sz="2000" spc="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Corbel"/>
                <a:cs typeface="Corbel"/>
              </a:rPr>
              <a:t>overtime</a:t>
            </a:r>
            <a:r>
              <a:rPr sz="2000" spc="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000" dirty="0">
                <a:solidFill>
                  <a:srgbClr val="FFFFFF"/>
                </a:solidFill>
                <a:latin typeface="Corbel"/>
                <a:cs typeface="Corbel"/>
              </a:rPr>
              <a:t>pay</a:t>
            </a:r>
            <a:r>
              <a:rPr sz="2000" spc="-1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000" dirty="0">
                <a:solidFill>
                  <a:srgbClr val="FFFFFF"/>
                </a:solidFill>
                <a:latin typeface="Corbel"/>
                <a:cs typeface="Corbel"/>
              </a:rPr>
              <a:t>and </a:t>
            </a:r>
            <a:r>
              <a:rPr sz="2000" spc="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000" dirty="0">
                <a:solidFill>
                  <a:srgbClr val="FFFFFF"/>
                </a:solidFill>
                <a:latin typeface="Corbel"/>
                <a:cs typeface="Corbel"/>
              </a:rPr>
              <a:t>increase </a:t>
            </a:r>
            <a:r>
              <a:rPr sz="2000" spc="-5" dirty="0">
                <a:solidFill>
                  <a:srgbClr val="FFFFFF"/>
                </a:solidFill>
                <a:latin typeface="Corbel"/>
                <a:cs typeface="Corbel"/>
              </a:rPr>
              <a:t>the number of </a:t>
            </a:r>
            <a:r>
              <a:rPr sz="2000" dirty="0">
                <a:solidFill>
                  <a:srgbClr val="FFFFFF"/>
                </a:solidFill>
                <a:latin typeface="Corbel"/>
                <a:cs typeface="Corbel"/>
              </a:rPr>
              <a:t>patients </a:t>
            </a:r>
            <a:r>
              <a:rPr sz="2000" spc="-390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Corbel"/>
                <a:cs typeface="Corbel"/>
              </a:rPr>
              <a:t>that</a:t>
            </a:r>
            <a:r>
              <a:rPr sz="2000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Corbel"/>
                <a:cs typeface="Corbel"/>
              </a:rPr>
              <a:t>can</a:t>
            </a:r>
            <a:r>
              <a:rPr sz="2000" spc="-20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Corbel"/>
                <a:cs typeface="Corbel"/>
              </a:rPr>
              <a:t>be</a:t>
            </a:r>
            <a:r>
              <a:rPr sz="2000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Corbel"/>
                <a:cs typeface="Corbel"/>
              </a:rPr>
              <a:t>treated</a:t>
            </a:r>
            <a:r>
              <a:rPr sz="2000" spc="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000" spc="-15" dirty="0">
                <a:solidFill>
                  <a:srgbClr val="FFFFFF"/>
                </a:solidFill>
                <a:latin typeface="Corbel"/>
                <a:cs typeface="Corbel"/>
              </a:rPr>
              <a:t>accurately.</a:t>
            </a:r>
            <a:endParaRPr sz="2000">
              <a:latin typeface="Corbel"/>
              <a:cs typeface="Corbel"/>
            </a:endParaRPr>
          </a:p>
        </p:txBody>
      </p:sp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150864" y="0"/>
            <a:ext cx="6041136" cy="3374136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6158484" y="3483862"/>
            <a:ext cx="6033516" cy="336499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762000"/>
            <a:ext cx="4642485" cy="5334000"/>
          </a:xfrm>
          <a:custGeom>
            <a:avLst/>
            <a:gdLst/>
            <a:ahLst/>
            <a:cxnLst/>
            <a:rect l="l" t="t" r="r" b="b"/>
            <a:pathLst>
              <a:path w="4642485" h="5334000">
                <a:moveTo>
                  <a:pt x="4642104" y="0"/>
                </a:moveTo>
                <a:lnTo>
                  <a:pt x="0" y="0"/>
                </a:lnTo>
                <a:lnTo>
                  <a:pt x="0" y="5334000"/>
                </a:lnTo>
                <a:lnTo>
                  <a:pt x="4642104" y="5334000"/>
                </a:lnTo>
                <a:lnTo>
                  <a:pt x="4642104" y="0"/>
                </a:lnTo>
                <a:close/>
              </a:path>
            </a:pathLst>
          </a:custGeom>
          <a:solidFill>
            <a:srgbClr val="40B9D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67995" y="846531"/>
            <a:ext cx="2233295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60" dirty="0">
                <a:latin typeface="Corbel"/>
                <a:cs typeface="Corbel"/>
              </a:rPr>
              <a:t>OBJECTIVE</a:t>
            </a:r>
            <a:endParaRPr sz="3600">
              <a:latin typeface="Corbel"/>
              <a:cs typeface="Corbe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7274" y="1685290"/>
            <a:ext cx="4298950" cy="4293870"/>
          </a:xfrm>
          <a:prstGeom prst="rect">
            <a:avLst/>
          </a:prstGeom>
        </p:spPr>
        <p:txBody>
          <a:bodyPr vert="horz" wrap="square" lIns="0" tIns="53975" rIns="0" bIns="0" rtlCol="0">
            <a:spAutoFit/>
          </a:bodyPr>
          <a:lstStyle/>
          <a:p>
            <a:pPr marL="12700" marR="90805">
              <a:lnSpc>
                <a:spcPts val="2590"/>
              </a:lnSpc>
              <a:spcBef>
                <a:spcPts val="425"/>
              </a:spcBef>
            </a:pPr>
            <a:r>
              <a:rPr sz="2400" spc="5" dirty="0">
                <a:solidFill>
                  <a:srgbClr val="FFFFFF"/>
                </a:solidFill>
                <a:latin typeface="Corbel"/>
                <a:cs typeface="Corbel"/>
              </a:rPr>
              <a:t>-</a:t>
            </a:r>
            <a:r>
              <a:rPr sz="2400" dirty="0">
                <a:solidFill>
                  <a:srgbClr val="FFFFFF"/>
                </a:solidFill>
                <a:latin typeface="Corbel"/>
                <a:cs typeface="Corbel"/>
              </a:rPr>
              <a:t>&gt;</a:t>
            </a:r>
            <a:r>
              <a:rPr sz="2400" spc="-17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400" spc="-160" dirty="0">
                <a:solidFill>
                  <a:srgbClr val="FFFFFF"/>
                </a:solidFill>
                <a:latin typeface="Corbel"/>
                <a:cs typeface="Corbel"/>
              </a:rPr>
              <a:t>T</a:t>
            </a:r>
            <a:r>
              <a:rPr sz="2400" dirty="0">
                <a:solidFill>
                  <a:srgbClr val="FFFFFF"/>
                </a:solidFill>
                <a:latin typeface="Corbel"/>
                <a:cs typeface="Corbel"/>
              </a:rPr>
              <a:t>o</a:t>
            </a:r>
            <a:r>
              <a:rPr sz="2400" spc="-10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400" dirty="0">
                <a:solidFill>
                  <a:srgbClr val="FFFFFF"/>
                </a:solidFill>
                <a:latin typeface="Corbel"/>
                <a:cs typeface="Corbel"/>
              </a:rPr>
              <a:t>prov</a:t>
            </a:r>
            <a:r>
              <a:rPr sz="2400" spc="-10" dirty="0">
                <a:solidFill>
                  <a:srgbClr val="FFFFFF"/>
                </a:solidFill>
                <a:latin typeface="Corbel"/>
                <a:cs typeface="Corbel"/>
              </a:rPr>
              <a:t>i</a:t>
            </a:r>
            <a:r>
              <a:rPr sz="2400" dirty="0">
                <a:solidFill>
                  <a:srgbClr val="FFFFFF"/>
                </a:solidFill>
                <a:latin typeface="Corbel"/>
                <a:cs typeface="Corbel"/>
              </a:rPr>
              <a:t>de</a:t>
            </a:r>
            <a:r>
              <a:rPr sz="2400" spc="10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400" dirty="0">
                <a:solidFill>
                  <a:srgbClr val="FFFFFF"/>
                </a:solidFill>
                <a:latin typeface="Corbel"/>
                <a:cs typeface="Corbel"/>
              </a:rPr>
              <a:t>a</a:t>
            </a:r>
            <a:r>
              <a:rPr sz="2400" spc="-1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Corbel"/>
                <a:cs typeface="Corbel"/>
              </a:rPr>
              <a:t>c</a:t>
            </a:r>
            <a:r>
              <a:rPr sz="2400" spc="5" dirty="0">
                <a:solidFill>
                  <a:srgbClr val="FFFFFF"/>
                </a:solidFill>
                <a:latin typeface="Corbel"/>
                <a:cs typeface="Corbel"/>
              </a:rPr>
              <a:t>o</a:t>
            </a:r>
            <a:r>
              <a:rPr sz="2400" spc="-5" dirty="0">
                <a:solidFill>
                  <a:srgbClr val="FFFFFF"/>
                </a:solidFill>
                <a:latin typeface="Corbel"/>
                <a:cs typeface="Corbel"/>
              </a:rPr>
              <a:t>n</a:t>
            </a:r>
            <a:r>
              <a:rPr sz="2400" spc="-15" dirty="0">
                <a:solidFill>
                  <a:srgbClr val="FFFFFF"/>
                </a:solidFill>
                <a:latin typeface="Corbel"/>
                <a:cs typeface="Corbel"/>
              </a:rPr>
              <a:t>v</a:t>
            </a:r>
            <a:r>
              <a:rPr sz="2400" dirty="0">
                <a:solidFill>
                  <a:srgbClr val="FFFFFF"/>
                </a:solidFill>
                <a:latin typeface="Corbel"/>
                <a:cs typeface="Corbel"/>
              </a:rPr>
              <a:t>enient</a:t>
            </a:r>
            <a:r>
              <a:rPr sz="2400" spc="10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400" dirty="0">
                <a:solidFill>
                  <a:srgbClr val="FFFFFF"/>
                </a:solidFill>
                <a:latin typeface="Corbel"/>
                <a:cs typeface="Corbel"/>
              </a:rPr>
              <a:t>way</a:t>
            </a:r>
            <a:r>
              <a:rPr sz="2400" spc="-5" dirty="0">
                <a:solidFill>
                  <a:srgbClr val="FFFFFF"/>
                </a:solidFill>
                <a:latin typeface="Corbel"/>
                <a:cs typeface="Corbel"/>
              </a:rPr>
              <a:t> of  appointment</a:t>
            </a:r>
            <a:r>
              <a:rPr sz="2400" spc="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Corbel"/>
                <a:cs typeface="Corbel"/>
              </a:rPr>
              <a:t>reservation</a:t>
            </a:r>
            <a:r>
              <a:rPr sz="2400" spc="10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400" dirty="0">
                <a:solidFill>
                  <a:srgbClr val="FFFFFF"/>
                </a:solidFill>
                <a:latin typeface="Corbel"/>
                <a:cs typeface="Corbel"/>
              </a:rPr>
              <a:t>for </a:t>
            </a:r>
            <a:r>
              <a:rPr sz="2400" spc="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Corbel"/>
                <a:cs typeface="Corbel"/>
              </a:rPr>
              <a:t>patients.</a:t>
            </a:r>
            <a:endParaRPr sz="2400">
              <a:latin typeface="Corbel"/>
              <a:cs typeface="Corbel"/>
            </a:endParaRPr>
          </a:p>
          <a:p>
            <a:pPr>
              <a:lnSpc>
                <a:spcPct val="100000"/>
              </a:lnSpc>
            </a:pPr>
            <a:endParaRPr sz="2400">
              <a:latin typeface="Corbel"/>
              <a:cs typeface="Corbel"/>
            </a:endParaRPr>
          </a:p>
          <a:p>
            <a:pPr marL="12700" marR="231775">
              <a:lnSpc>
                <a:spcPts val="2590"/>
              </a:lnSpc>
              <a:spcBef>
                <a:spcPts val="2075"/>
              </a:spcBef>
            </a:pPr>
            <a:r>
              <a:rPr sz="2400" spc="5" dirty="0">
                <a:solidFill>
                  <a:srgbClr val="FFFFFF"/>
                </a:solidFill>
                <a:latin typeface="Corbel"/>
                <a:cs typeface="Corbel"/>
              </a:rPr>
              <a:t>-</a:t>
            </a:r>
            <a:r>
              <a:rPr sz="2400" dirty="0">
                <a:solidFill>
                  <a:srgbClr val="FFFFFF"/>
                </a:solidFill>
                <a:latin typeface="Corbel"/>
                <a:cs typeface="Corbel"/>
              </a:rPr>
              <a:t>&gt;</a:t>
            </a:r>
            <a:r>
              <a:rPr sz="2400" spc="-17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400" spc="-160" dirty="0">
                <a:solidFill>
                  <a:srgbClr val="FFFFFF"/>
                </a:solidFill>
                <a:latin typeface="Corbel"/>
                <a:cs typeface="Corbel"/>
              </a:rPr>
              <a:t>T</a:t>
            </a:r>
            <a:r>
              <a:rPr sz="2400" dirty="0">
                <a:solidFill>
                  <a:srgbClr val="FFFFFF"/>
                </a:solidFill>
                <a:latin typeface="Corbel"/>
                <a:cs typeface="Corbel"/>
              </a:rPr>
              <a:t>o</a:t>
            </a:r>
            <a:r>
              <a:rPr sz="2400" spc="-10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Corbel"/>
                <a:cs typeface="Corbel"/>
              </a:rPr>
              <a:t>c</a:t>
            </a:r>
            <a:r>
              <a:rPr sz="2400" spc="5" dirty="0">
                <a:solidFill>
                  <a:srgbClr val="FFFFFF"/>
                </a:solidFill>
                <a:latin typeface="Corbel"/>
                <a:cs typeface="Corbel"/>
              </a:rPr>
              <a:t>o</a:t>
            </a:r>
            <a:r>
              <a:rPr sz="2400" dirty="0">
                <a:solidFill>
                  <a:srgbClr val="FFFFFF"/>
                </a:solidFill>
                <a:latin typeface="Corbel"/>
                <a:cs typeface="Corbel"/>
              </a:rPr>
              <a:t>mputerized </a:t>
            </a:r>
            <a:r>
              <a:rPr sz="2400" spc="-15" dirty="0">
                <a:solidFill>
                  <a:srgbClr val="FFFFFF"/>
                </a:solidFill>
                <a:latin typeface="Corbel"/>
                <a:cs typeface="Corbel"/>
              </a:rPr>
              <a:t>t</a:t>
            </a:r>
            <a:r>
              <a:rPr sz="2400" spc="-5" dirty="0">
                <a:solidFill>
                  <a:srgbClr val="FFFFFF"/>
                </a:solidFill>
                <a:latin typeface="Corbel"/>
                <a:cs typeface="Corbel"/>
              </a:rPr>
              <a:t>h</a:t>
            </a:r>
            <a:r>
              <a:rPr sz="2400" dirty="0">
                <a:solidFill>
                  <a:srgbClr val="FFFFFF"/>
                </a:solidFill>
                <a:latin typeface="Corbel"/>
                <a:cs typeface="Corbel"/>
              </a:rPr>
              <a:t>e</a:t>
            </a:r>
            <a:r>
              <a:rPr sz="2400" spc="-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400" dirty="0">
                <a:solidFill>
                  <a:srgbClr val="FFFFFF"/>
                </a:solidFill>
                <a:latin typeface="Corbel"/>
                <a:cs typeface="Corbel"/>
              </a:rPr>
              <a:t>pa</a:t>
            </a:r>
            <a:r>
              <a:rPr sz="2400" spc="-10" dirty="0">
                <a:solidFill>
                  <a:srgbClr val="FFFFFF"/>
                </a:solidFill>
                <a:latin typeface="Corbel"/>
                <a:cs typeface="Corbel"/>
              </a:rPr>
              <a:t>t</a:t>
            </a:r>
            <a:r>
              <a:rPr sz="2400" dirty="0">
                <a:solidFill>
                  <a:srgbClr val="FFFFFF"/>
                </a:solidFill>
                <a:latin typeface="Corbel"/>
                <a:cs typeface="Corbel"/>
              </a:rPr>
              <a:t>ien</a:t>
            </a:r>
            <a:r>
              <a:rPr sz="2400" spc="-10" dirty="0">
                <a:solidFill>
                  <a:srgbClr val="FFFFFF"/>
                </a:solidFill>
                <a:latin typeface="Corbel"/>
                <a:cs typeface="Corbel"/>
              </a:rPr>
              <a:t>t</a:t>
            </a:r>
            <a:r>
              <a:rPr sz="2400" spc="-75" dirty="0">
                <a:solidFill>
                  <a:srgbClr val="FFFFFF"/>
                </a:solidFill>
                <a:latin typeface="Corbel"/>
                <a:cs typeface="Corbel"/>
              </a:rPr>
              <a:t>’</a:t>
            </a:r>
            <a:r>
              <a:rPr sz="2400" dirty="0">
                <a:solidFill>
                  <a:srgbClr val="FFFFFF"/>
                </a:solidFill>
                <a:latin typeface="Corbel"/>
                <a:cs typeface="Corbel"/>
              </a:rPr>
              <a:t>s  </a:t>
            </a:r>
            <a:r>
              <a:rPr sz="2400" spc="-5" dirty="0">
                <a:solidFill>
                  <a:srgbClr val="FFFFFF"/>
                </a:solidFill>
                <a:latin typeface="Corbel"/>
                <a:cs typeface="Corbel"/>
              </a:rPr>
              <a:t>information</a:t>
            </a:r>
            <a:r>
              <a:rPr sz="2400" spc="-10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Corbel"/>
                <a:cs typeface="Corbel"/>
              </a:rPr>
              <a:t>review</a:t>
            </a:r>
            <a:r>
              <a:rPr sz="2400" spc="10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400" dirty="0">
                <a:solidFill>
                  <a:srgbClr val="FFFFFF"/>
                </a:solidFill>
                <a:latin typeface="Corbel"/>
                <a:cs typeface="Corbel"/>
              </a:rPr>
              <a:t>and </a:t>
            </a:r>
            <a:r>
              <a:rPr sz="2400" spc="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Corbel"/>
                <a:cs typeface="Corbel"/>
              </a:rPr>
              <a:t>maintenance.</a:t>
            </a:r>
            <a:endParaRPr sz="2400">
              <a:latin typeface="Corbel"/>
              <a:cs typeface="Corbel"/>
            </a:endParaRPr>
          </a:p>
          <a:p>
            <a:pPr>
              <a:lnSpc>
                <a:spcPct val="100000"/>
              </a:lnSpc>
            </a:pPr>
            <a:endParaRPr sz="2400">
              <a:latin typeface="Corbel"/>
              <a:cs typeface="Corbel"/>
            </a:endParaRPr>
          </a:p>
          <a:p>
            <a:pPr marL="12700" marR="5080" algn="just">
              <a:lnSpc>
                <a:spcPts val="2590"/>
              </a:lnSpc>
              <a:spcBef>
                <a:spcPts val="2070"/>
              </a:spcBef>
            </a:pPr>
            <a:r>
              <a:rPr sz="2400" spc="5" dirty="0">
                <a:solidFill>
                  <a:srgbClr val="FFFFFF"/>
                </a:solidFill>
                <a:latin typeface="Corbel"/>
                <a:cs typeface="Corbel"/>
              </a:rPr>
              <a:t>-</a:t>
            </a:r>
            <a:r>
              <a:rPr sz="2400" dirty="0">
                <a:solidFill>
                  <a:srgbClr val="FFFFFF"/>
                </a:solidFill>
                <a:latin typeface="Corbel"/>
                <a:cs typeface="Corbel"/>
              </a:rPr>
              <a:t>&gt;</a:t>
            </a:r>
            <a:r>
              <a:rPr sz="2400" spc="-17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400" spc="-160" dirty="0">
                <a:solidFill>
                  <a:srgbClr val="FFFFFF"/>
                </a:solidFill>
                <a:latin typeface="Corbel"/>
                <a:cs typeface="Corbel"/>
              </a:rPr>
              <a:t>T</a:t>
            </a:r>
            <a:r>
              <a:rPr sz="2400" dirty="0">
                <a:solidFill>
                  <a:srgbClr val="FFFFFF"/>
                </a:solidFill>
                <a:latin typeface="Corbel"/>
                <a:cs typeface="Corbel"/>
              </a:rPr>
              <a:t>o</a:t>
            </a:r>
            <a:r>
              <a:rPr sz="2400" spc="-10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400" dirty="0">
                <a:solidFill>
                  <a:srgbClr val="FFFFFF"/>
                </a:solidFill>
                <a:latin typeface="Corbel"/>
                <a:cs typeface="Corbel"/>
              </a:rPr>
              <a:t>g</a:t>
            </a:r>
            <a:r>
              <a:rPr sz="2400" spc="-10" dirty="0">
                <a:solidFill>
                  <a:srgbClr val="FFFFFF"/>
                </a:solidFill>
                <a:latin typeface="Corbel"/>
                <a:cs typeface="Corbel"/>
              </a:rPr>
              <a:t>i</a:t>
            </a:r>
            <a:r>
              <a:rPr sz="2400" dirty="0">
                <a:solidFill>
                  <a:srgbClr val="FFFFFF"/>
                </a:solidFill>
                <a:latin typeface="Corbel"/>
                <a:cs typeface="Corbel"/>
              </a:rPr>
              <a:t>ve</a:t>
            </a:r>
            <a:r>
              <a:rPr sz="2400" spc="20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Corbel"/>
                <a:cs typeface="Corbel"/>
              </a:rPr>
              <a:t>cli</a:t>
            </a:r>
            <a:r>
              <a:rPr sz="2400" spc="-15" dirty="0">
                <a:solidFill>
                  <a:srgbClr val="FFFFFF"/>
                </a:solidFill>
                <a:latin typeface="Corbel"/>
                <a:cs typeface="Corbel"/>
              </a:rPr>
              <a:t>n</a:t>
            </a:r>
            <a:r>
              <a:rPr sz="2400" dirty="0">
                <a:solidFill>
                  <a:srgbClr val="FFFFFF"/>
                </a:solidFill>
                <a:latin typeface="Corbel"/>
                <a:cs typeface="Corbel"/>
              </a:rPr>
              <a:t>ic</a:t>
            </a:r>
            <a:r>
              <a:rPr sz="2400" spc="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Corbel"/>
                <a:cs typeface="Corbel"/>
              </a:rPr>
              <a:t>staf</a:t>
            </a:r>
            <a:r>
              <a:rPr sz="2400" dirty="0">
                <a:solidFill>
                  <a:srgbClr val="FFFFFF"/>
                </a:solidFill>
                <a:latin typeface="Corbel"/>
                <a:cs typeface="Corbel"/>
              </a:rPr>
              <a:t>fs</a:t>
            </a:r>
            <a:r>
              <a:rPr sz="2400" spc="-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400" dirty="0">
                <a:solidFill>
                  <a:srgbClr val="FFFFFF"/>
                </a:solidFill>
                <a:latin typeface="Corbel"/>
                <a:cs typeface="Corbel"/>
              </a:rPr>
              <a:t>an easy</a:t>
            </a:r>
            <a:r>
              <a:rPr sz="2400" spc="-10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400" dirty="0">
                <a:solidFill>
                  <a:srgbClr val="FFFFFF"/>
                </a:solidFill>
                <a:latin typeface="Corbel"/>
                <a:cs typeface="Corbel"/>
              </a:rPr>
              <a:t>way  in </a:t>
            </a:r>
            <a:r>
              <a:rPr sz="2400" spc="-5" dirty="0">
                <a:solidFill>
                  <a:srgbClr val="FFFFFF"/>
                </a:solidFill>
                <a:latin typeface="Corbel"/>
                <a:cs typeface="Corbel"/>
              </a:rPr>
              <a:t>doing information maintenance </a:t>
            </a:r>
            <a:r>
              <a:rPr sz="2400" spc="-470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Corbel"/>
                <a:cs typeface="Corbel"/>
              </a:rPr>
              <a:t>and updates.</a:t>
            </a:r>
            <a:endParaRPr sz="2400">
              <a:latin typeface="Corbel"/>
              <a:cs typeface="Corbel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403080" y="1163603"/>
            <a:ext cx="2092452" cy="1939260"/>
          </a:xfrm>
          <a:prstGeom prst="rect">
            <a:avLst/>
          </a:prstGeom>
        </p:spPr>
      </p:pic>
      <p:sp>
        <p:nvSpPr>
          <p:cNvPr id="6" name="object 6"/>
          <p:cNvSpPr/>
          <p:nvPr/>
        </p:nvSpPr>
        <p:spPr>
          <a:xfrm>
            <a:off x="5137403" y="4081271"/>
            <a:ext cx="2158365" cy="2009139"/>
          </a:xfrm>
          <a:custGeom>
            <a:avLst/>
            <a:gdLst/>
            <a:ahLst/>
            <a:cxnLst/>
            <a:rect l="l" t="t" r="r" b="b"/>
            <a:pathLst>
              <a:path w="2158365" h="2009139">
                <a:moveTo>
                  <a:pt x="2157983" y="0"/>
                </a:moveTo>
                <a:lnTo>
                  <a:pt x="0" y="0"/>
                </a:lnTo>
                <a:lnTo>
                  <a:pt x="0" y="2008632"/>
                </a:lnTo>
                <a:lnTo>
                  <a:pt x="2157983" y="2008632"/>
                </a:lnTo>
                <a:lnTo>
                  <a:pt x="2157983" y="0"/>
                </a:lnTo>
                <a:close/>
              </a:path>
            </a:pathLst>
          </a:custGeom>
          <a:solidFill>
            <a:srgbClr val="BEBEBE">
              <a:alpha val="7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7" name="object 7"/>
          <p:cNvGrpSpPr/>
          <p:nvPr/>
        </p:nvGrpSpPr>
        <p:grpSpPr>
          <a:xfrm>
            <a:off x="5137403" y="758951"/>
            <a:ext cx="6350635" cy="5331460"/>
            <a:chOff x="5137403" y="758951"/>
            <a:chExt cx="6350635" cy="5331460"/>
          </a:xfrm>
        </p:grpSpPr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461503" y="3264420"/>
              <a:ext cx="4026407" cy="2825369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137403" y="758951"/>
              <a:ext cx="4113276" cy="3160776"/>
            </a:xfrm>
            <a:prstGeom prst="rect">
              <a:avLst/>
            </a:prstGeom>
          </p:spPr>
        </p:pic>
      </p:grpSp>
      <p:sp>
        <p:nvSpPr>
          <p:cNvPr id="10" name="object 10"/>
          <p:cNvSpPr/>
          <p:nvPr/>
        </p:nvSpPr>
        <p:spPr>
          <a:xfrm>
            <a:off x="11815571" y="758951"/>
            <a:ext cx="376555" cy="5331460"/>
          </a:xfrm>
          <a:custGeom>
            <a:avLst/>
            <a:gdLst/>
            <a:ahLst/>
            <a:cxnLst/>
            <a:rect l="l" t="t" r="r" b="b"/>
            <a:pathLst>
              <a:path w="376554" h="5331460">
                <a:moveTo>
                  <a:pt x="0" y="5330952"/>
                </a:moveTo>
                <a:lnTo>
                  <a:pt x="376427" y="5330952"/>
                </a:lnTo>
                <a:lnTo>
                  <a:pt x="376427" y="0"/>
                </a:lnTo>
                <a:lnTo>
                  <a:pt x="0" y="0"/>
                </a:lnTo>
                <a:lnTo>
                  <a:pt x="0" y="5330952"/>
                </a:lnTo>
                <a:close/>
              </a:path>
            </a:pathLst>
          </a:custGeom>
          <a:solidFill>
            <a:srgbClr val="C7C7C7">
              <a:alpha val="49803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6897623" y="762000"/>
            <a:ext cx="5294630" cy="6022975"/>
            <a:chOff x="6897623" y="762000"/>
            <a:chExt cx="5294630" cy="6022975"/>
          </a:xfrm>
        </p:grpSpPr>
        <p:sp>
          <p:nvSpPr>
            <p:cNvPr id="3" name="object 3"/>
            <p:cNvSpPr/>
            <p:nvPr/>
          </p:nvSpPr>
          <p:spPr>
            <a:xfrm>
              <a:off x="9270491" y="762000"/>
              <a:ext cx="2921635" cy="5334000"/>
            </a:xfrm>
            <a:custGeom>
              <a:avLst/>
              <a:gdLst/>
              <a:ahLst/>
              <a:cxnLst/>
              <a:rect l="l" t="t" r="r" b="b"/>
              <a:pathLst>
                <a:path w="2921634" h="5334000">
                  <a:moveTo>
                    <a:pt x="0" y="5334000"/>
                  </a:moveTo>
                  <a:lnTo>
                    <a:pt x="2921507" y="5334000"/>
                  </a:lnTo>
                  <a:lnTo>
                    <a:pt x="2921507" y="0"/>
                  </a:lnTo>
                  <a:lnTo>
                    <a:pt x="0" y="0"/>
                  </a:lnTo>
                  <a:lnTo>
                    <a:pt x="0" y="5334000"/>
                  </a:lnTo>
                  <a:close/>
                </a:path>
              </a:pathLst>
            </a:custGeom>
            <a:solidFill>
              <a:srgbClr val="C7C7C7">
                <a:alpha val="49803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897623" y="4559806"/>
              <a:ext cx="2363724" cy="2225040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897623" y="783335"/>
              <a:ext cx="5189220" cy="377647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392411" y="4559808"/>
              <a:ext cx="2630424" cy="1892807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78739" y="1012697"/>
            <a:ext cx="6170295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886710" algn="l"/>
              </a:tabLst>
            </a:pPr>
            <a:r>
              <a:rPr sz="4800" b="1" spc="-90" dirty="0">
                <a:latin typeface="Corbel"/>
                <a:cs typeface="Corbel"/>
              </a:rPr>
              <a:t>PROBLEM	</a:t>
            </a:r>
            <a:r>
              <a:rPr sz="4800" b="1" spc="-150" dirty="0">
                <a:latin typeface="Corbel"/>
                <a:cs typeface="Corbel"/>
              </a:rPr>
              <a:t>STATEMENT</a:t>
            </a:r>
            <a:endParaRPr sz="4800">
              <a:latin typeface="Corbel"/>
              <a:cs typeface="Corbel"/>
            </a:endParaRPr>
          </a:p>
        </p:txBody>
      </p:sp>
      <p:pic>
        <p:nvPicPr>
          <p:cNvPr id="8" name="object 8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22859" y="1933955"/>
            <a:ext cx="6743700" cy="426262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8363711" y="352043"/>
            <a:ext cx="3828415" cy="6487795"/>
            <a:chOff x="8363711" y="352043"/>
            <a:chExt cx="3828415" cy="6487795"/>
          </a:xfrm>
        </p:grpSpPr>
        <p:sp>
          <p:nvSpPr>
            <p:cNvPr id="3" name="object 3"/>
            <p:cNvSpPr/>
            <p:nvPr/>
          </p:nvSpPr>
          <p:spPr>
            <a:xfrm>
              <a:off x="9270491" y="761999"/>
              <a:ext cx="2921635" cy="5334000"/>
            </a:xfrm>
            <a:custGeom>
              <a:avLst/>
              <a:gdLst/>
              <a:ahLst/>
              <a:cxnLst/>
              <a:rect l="l" t="t" r="r" b="b"/>
              <a:pathLst>
                <a:path w="2921634" h="5334000">
                  <a:moveTo>
                    <a:pt x="0" y="5334000"/>
                  </a:moveTo>
                  <a:lnTo>
                    <a:pt x="2921507" y="5334000"/>
                  </a:lnTo>
                  <a:lnTo>
                    <a:pt x="2921507" y="0"/>
                  </a:lnTo>
                  <a:lnTo>
                    <a:pt x="0" y="0"/>
                  </a:lnTo>
                  <a:lnTo>
                    <a:pt x="0" y="5334000"/>
                  </a:lnTo>
                  <a:close/>
                </a:path>
              </a:pathLst>
            </a:custGeom>
            <a:solidFill>
              <a:srgbClr val="C7C7C7">
                <a:alpha val="49803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363711" y="352043"/>
              <a:ext cx="3765804" cy="3070859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430767" y="3523486"/>
              <a:ext cx="3761231" cy="3316222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163827" y="1371041"/>
            <a:ext cx="6012180" cy="9258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b="1" spc="-95" dirty="0">
                <a:latin typeface="Corbel"/>
                <a:cs typeface="Corbel"/>
              </a:rPr>
              <a:t>LI</a:t>
            </a:r>
            <a:r>
              <a:rPr b="1" spc="-100" dirty="0">
                <a:latin typeface="Corbel"/>
                <a:cs typeface="Corbel"/>
              </a:rPr>
              <a:t>S</a:t>
            </a:r>
            <a:r>
              <a:rPr b="1" dirty="0">
                <a:latin typeface="Corbel"/>
                <a:cs typeface="Corbel"/>
              </a:rPr>
              <a:t>T</a:t>
            </a:r>
            <a:r>
              <a:rPr b="1" spc="-470" dirty="0">
                <a:latin typeface="Corbel"/>
                <a:cs typeface="Corbel"/>
              </a:rPr>
              <a:t> </a:t>
            </a:r>
            <a:r>
              <a:rPr b="1" spc="-105" dirty="0">
                <a:latin typeface="Corbel"/>
                <a:cs typeface="Corbel"/>
              </a:rPr>
              <a:t>O</a:t>
            </a:r>
            <a:r>
              <a:rPr b="1" dirty="0">
                <a:latin typeface="Corbel"/>
                <a:cs typeface="Corbel"/>
              </a:rPr>
              <a:t>F</a:t>
            </a:r>
            <a:r>
              <a:rPr b="1" spc="-215" dirty="0">
                <a:latin typeface="Corbel"/>
                <a:cs typeface="Corbel"/>
              </a:rPr>
              <a:t> </a:t>
            </a:r>
            <a:r>
              <a:rPr b="1" spc="-105" dirty="0">
                <a:latin typeface="Corbel"/>
                <a:cs typeface="Corbel"/>
              </a:rPr>
              <a:t>MOD</a:t>
            </a:r>
            <a:r>
              <a:rPr b="1" spc="-90" dirty="0">
                <a:latin typeface="Corbel"/>
                <a:cs typeface="Corbel"/>
              </a:rPr>
              <a:t>U</a:t>
            </a:r>
            <a:r>
              <a:rPr b="1" spc="-95" dirty="0">
                <a:latin typeface="Corbel"/>
                <a:cs typeface="Corbel"/>
              </a:rPr>
              <a:t>L</a:t>
            </a:r>
            <a:r>
              <a:rPr b="1" spc="-100" dirty="0">
                <a:latin typeface="Corbel"/>
                <a:cs typeface="Corbel"/>
              </a:rPr>
              <a:t>E</a:t>
            </a:r>
            <a:r>
              <a:rPr b="1" dirty="0">
                <a:latin typeface="Corbel"/>
                <a:cs typeface="Corbel"/>
              </a:rPr>
              <a:t>S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1163827" y="2738124"/>
            <a:ext cx="1733550" cy="2129155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280670" indent="-268605">
              <a:lnSpc>
                <a:spcPct val="100000"/>
              </a:lnSpc>
              <a:spcBef>
                <a:spcPts val="815"/>
              </a:spcBef>
              <a:buChar char="-"/>
              <a:tabLst>
                <a:tab pos="281305" algn="l"/>
              </a:tabLst>
            </a:pPr>
            <a:r>
              <a:rPr sz="4000" spc="-5" dirty="0">
                <a:solidFill>
                  <a:srgbClr val="D9F0F6"/>
                </a:solidFill>
                <a:latin typeface="Times New Roman"/>
                <a:cs typeface="Times New Roman"/>
              </a:rPr>
              <a:t>Admin</a:t>
            </a:r>
            <a:endParaRPr sz="4000">
              <a:latin typeface="Times New Roman"/>
              <a:cs typeface="Times New Roman"/>
            </a:endParaRPr>
          </a:p>
          <a:p>
            <a:pPr marL="309880" indent="-297180">
              <a:lnSpc>
                <a:spcPct val="100000"/>
              </a:lnSpc>
              <a:spcBef>
                <a:spcPts val="720"/>
              </a:spcBef>
              <a:buChar char="-"/>
              <a:tabLst>
                <a:tab pos="309880" algn="l"/>
              </a:tabLst>
            </a:pPr>
            <a:r>
              <a:rPr sz="4000" spc="-5" dirty="0">
                <a:solidFill>
                  <a:srgbClr val="D9F0F6"/>
                </a:solidFill>
                <a:latin typeface="Times New Roman"/>
                <a:cs typeface="Times New Roman"/>
              </a:rPr>
              <a:t>Doctor</a:t>
            </a:r>
            <a:endParaRPr sz="4000">
              <a:latin typeface="Times New Roman"/>
              <a:cs typeface="Times New Roman"/>
            </a:endParaRPr>
          </a:p>
          <a:p>
            <a:pPr marL="309880" indent="-297180">
              <a:lnSpc>
                <a:spcPct val="100000"/>
              </a:lnSpc>
              <a:spcBef>
                <a:spcPts val="725"/>
              </a:spcBef>
              <a:buChar char="-"/>
              <a:tabLst>
                <a:tab pos="309880" algn="l"/>
              </a:tabLst>
            </a:pPr>
            <a:r>
              <a:rPr sz="4000" spc="-5" dirty="0">
                <a:solidFill>
                  <a:srgbClr val="D9F0F6"/>
                </a:solidFill>
                <a:latin typeface="Times New Roman"/>
                <a:cs typeface="Times New Roman"/>
              </a:rPr>
              <a:t>Pati</a:t>
            </a:r>
            <a:r>
              <a:rPr sz="4000" dirty="0">
                <a:solidFill>
                  <a:srgbClr val="D9F0F6"/>
                </a:solidFill>
                <a:latin typeface="Times New Roman"/>
                <a:cs typeface="Times New Roman"/>
              </a:rPr>
              <a:t>e</a:t>
            </a:r>
            <a:r>
              <a:rPr sz="4000" spc="-5" dirty="0">
                <a:solidFill>
                  <a:srgbClr val="D9F0F6"/>
                </a:solidFill>
                <a:latin typeface="Times New Roman"/>
                <a:cs typeface="Times New Roman"/>
              </a:rPr>
              <a:t>nt</a:t>
            </a:r>
            <a:endParaRPr sz="4000">
              <a:latin typeface="Times New Roman"/>
              <a:cs typeface="Times New Roman"/>
            </a:endParaRPr>
          </a:p>
        </p:txBody>
      </p:sp>
      <p:pic>
        <p:nvPicPr>
          <p:cNvPr id="8" name="object 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983735" y="2520695"/>
            <a:ext cx="4192523" cy="341680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270492" y="758951"/>
            <a:ext cx="2921635" cy="5337175"/>
          </a:xfrm>
          <a:custGeom>
            <a:avLst/>
            <a:gdLst/>
            <a:ahLst/>
            <a:cxnLst/>
            <a:rect l="l" t="t" r="r" b="b"/>
            <a:pathLst>
              <a:path w="2921634" h="5337175">
                <a:moveTo>
                  <a:pt x="2921508" y="3048"/>
                </a:moveTo>
                <a:lnTo>
                  <a:pt x="2921495" y="0"/>
                </a:lnTo>
                <a:lnTo>
                  <a:pt x="2545080" y="0"/>
                </a:lnTo>
                <a:lnTo>
                  <a:pt x="2545080" y="3048"/>
                </a:lnTo>
                <a:lnTo>
                  <a:pt x="0" y="3048"/>
                </a:lnTo>
                <a:lnTo>
                  <a:pt x="0" y="5337048"/>
                </a:lnTo>
                <a:lnTo>
                  <a:pt x="2921508" y="5337048"/>
                </a:lnTo>
                <a:lnTo>
                  <a:pt x="2921508" y="3048"/>
                </a:lnTo>
                <a:close/>
              </a:path>
            </a:pathLst>
          </a:custGeom>
          <a:solidFill>
            <a:srgbClr val="C7C7C7">
              <a:alpha val="49803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762000"/>
            <a:ext cx="4642485" cy="5334000"/>
          </a:xfrm>
          <a:custGeom>
            <a:avLst/>
            <a:gdLst/>
            <a:ahLst/>
            <a:cxnLst/>
            <a:rect l="l" t="t" r="r" b="b"/>
            <a:pathLst>
              <a:path w="4642485" h="5334000">
                <a:moveTo>
                  <a:pt x="4642104" y="0"/>
                </a:moveTo>
                <a:lnTo>
                  <a:pt x="0" y="0"/>
                </a:lnTo>
                <a:lnTo>
                  <a:pt x="0" y="5334000"/>
                </a:lnTo>
                <a:lnTo>
                  <a:pt x="4642104" y="5334000"/>
                </a:lnTo>
                <a:lnTo>
                  <a:pt x="4642104" y="0"/>
                </a:lnTo>
                <a:close/>
              </a:path>
            </a:pathLst>
          </a:custGeom>
          <a:solidFill>
            <a:srgbClr val="40B9D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73863" y="859993"/>
            <a:ext cx="462026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192020" algn="l"/>
              </a:tabLst>
            </a:pPr>
            <a:r>
              <a:rPr sz="3600" b="1" spc="-55" dirty="0">
                <a:latin typeface="Corbel"/>
                <a:cs typeface="Corbel"/>
              </a:rPr>
              <a:t>PRODUCT	</a:t>
            </a:r>
            <a:r>
              <a:rPr sz="3600" b="1" spc="-60" dirty="0">
                <a:latin typeface="Corbel"/>
                <a:cs typeface="Corbel"/>
              </a:rPr>
              <a:t>FUNCTIONS</a:t>
            </a:r>
            <a:endParaRPr sz="3600">
              <a:latin typeface="Corbel"/>
              <a:cs typeface="Corbe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7274" y="1586864"/>
            <a:ext cx="4364355" cy="3318510"/>
          </a:xfrm>
          <a:prstGeom prst="rect">
            <a:avLst/>
          </a:prstGeom>
        </p:spPr>
        <p:txBody>
          <a:bodyPr vert="horz" wrap="square" lIns="0" tIns="67945" rIns="0" bIns="0" rtlCol="0">
            <a:spAutoFit/>
          </a:bodyPr>
          <a:lstStyle/>
          <a:p>
            <a:pPr marL="12700" marR="506730">
              <a:lnSpc>
                <a:spcPts val="3460"/>
              </a:lnSpc>
              <a:spcBef>
                <a:spcPts val="535"/>
              </a:spcBef>
              <a:buAutoNum type="arabicParenR"/>
              <a:tabLst>
                <a:tab pos="398145" algn="l"/>
                <a:tab pos="649605" algn="l"/>
              </a:tabLst>
            </a:pPr>
            <a:r>
              <a:rPr sz="3200" spc="-5" dirty="0">
                <a:solidFill>
                  <a:srgbClr val="FFFFFF"/>
                </a:solidFill>
                <a:latin typeface="Corbel"/>
                <a:cs typeface="Corbel"/>
              </a:rPr>
              <a:t>Profile</a:t>
            </a:r>
            <a:r>
              <a:rPr sz="3200" spc="-70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3200" dirty="0">
                <a:solidFill>
                  <a:srgbClr val="FFFFFF"/>
                </a:solidFill>
                <a:latin typeface="Corbel"/>
                <a:cs typeface="Corbel"/>
              </a:rPr>
              <a:t>management </a:t>
            </a:r>
            <a:r>
              <a:rPr sz="3200" spc="-62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3200" spc="-5" dirty="0">
                <a:solidFill>
                  <a:srgbClr val="FFFFFF"/>
                </a:solidFill>
                <a:latin typeface="Corbel"/>
                <a:cs typeface="Corbel"/>
              </a:rPr>
              <a:t>by	Admin.</a:t>
            </a:r>
            <a:endParaRPr sz="3200">
              <a:latin typeface="Corbel"/>
              <a:cs typeface="Corbel"/>
            </a:endParaRPr>
          </a:p>
          <a:p>
            <a:pPr marL="424180" indent="-412115">
              <a:lnSpc>
                <a:spcPct val="100000"/>
              </a:lnSpc>
              <a:spcBef>
                <a:spcPts val="760"/>
              </a:spcBef>
              <a:buAutoNum type="arabicParenR"/>
              <a:tabLst>
                <a:tab pos="424815" algn="l"/>
              </a:tabLst>
            </a:pPr>
            <a:r>
              <a:rPr sz="3200" spc="-5" dirty="0">
                <a:solidFill>
                  <a:srgbClr val="FFFFFF"/>
                </a:solidFill>
                <a:latin typeface="Corbel"/>
                <a:cs typeface="Corbel"/>
              </a:rPr>
              <a:t>Registration</a:t>
            </a:r>
            <a:r>
              <a:rPr sz="3200" spc="-4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3200" dirty="0">
                <a:solidFill>
                  <a:srgbClr val="FFFFFF"/>
                </a:solidFill>
                <a:latin typeface="Corbel"/>
                <a:cs typeface="Corbel"/>
              </a:rPr>
              <a:t>and</a:t>
            </a:r>
            <a:r>
              <a:rPr sz="3200" spc="-45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3200" dirty="0">
                <a:solidFill>
                  <a:srgbClr val="FFFFFF"/>
                </a:solidFill>
                <a:latin typeface="Corbel"/>
                <a:cs typeface="Corbel"/>
              </a:rPr>
              <a:t>login</a:t>
            </a:r>
            <a:endParaRPr sz="3200">
              <a:latin typeface="Corbel"/>
              <a:cs typeface="Corbel"/>
            </a:endParaRPr>
          </a:p>
          <a:p>
            <a:pPr marL="1463675" lvl="1" indent="-782955">
              <a:lnSpc>
                <a:spcPct val="100000"/>
              </a:lnSpc>
              <a:spcBef>
                <a:spcPts val="819"/>
              </a:spcBef>
              <a:buAutoNum type="arabicParenR"/>
              <a:tabLst>
                <a:tab pos="1463675" algn="l"/>
                <a:tab pos="1464310" algn="l"/>
              </a:tabLst>
            </a:pPr>
            <a:r>
              <a:rPr sz="3200" dirty="0">
                <a:solidFill>
                  <a:srgbClr val="FFFFFF"/>
                </a:solidFill>
                <a:latin typeface="Corbel"/>
                <a:cs typeface="Corbel"/>
              </a:rPr>
              <a:t>Doctors</a:t>
            </a:r>
            <a:endParaRPr sz="3200">
              <a:latin typeface="Corbel"/>
              <a:cs typeface="Corbel"/>
            </a:endParaRPr>
          </a:p>
          <a:p>
            <a:pPr marL="1570355" lvl="1" indent="-808990">
              <a:lnSpc>
                <a:spcPct val="100000"/>
              </a:lnSpc>
              <a:spcBef>
                <a:spcPts val="815"/>
              </a:spcBef>
              <a:buAutoNum type="arabicParenR"/>
              <a:tabLst>
                <a:tab pos="1570355" algn="l"/>
                <a:tab pos="1570990" algn="l"/>
              </a:tabLst>
            </a:pPr>
            <a:r>
              <a:rPr sz="3200" spc="-5" dirty="0">
                <a:solidFill>
                  <a:srgbClr val="FFFFFF"/>
                </a:solidFill>
                <a:latin typeface="Corbel"/>
                <a:cs typeface="Corbel"/>
              </a:rPr>
              <a:t>Patients</a:t>
            </a:r>
            <a:endParaRPr sz="3200">
              <a:latin typeface="Corbel"/>
              <a:cs typeface="Corbel"/>
            </a:endParaRPr>
          </a:p>
          <a:p>
            <a:pPr marL="400050" indent="-387985">
              <a:lnSpc>
                <a:spcPct val="100000"/>
              </a:lnSpc>
              <a:spcBef>
                <a:spcPts val="820"/>
              </a:spcBef>
              <a:buAutoNum type="arabicParenR"/>
              <a:tabLst>
                <a:tab pos="400685" algn="l"/>
              </a:tabLst>
            </a:pPr>
            <a:r>
              <a:rPr sz="3200" dirty="0">
                <a:solidFill>
                  <a:srgbClr val="FFFFFF"/>
                </a:solidFill>
                <a:latin typeface="Corbel"/>
                <a:cs typeface="Corbel"/>
              </a:rPr>
              <a:t>Maintenance</a:t>
            </a:r>
            <a:r>
              <a:rPr sz="3200" spc="-70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3200" spc="-5" dirty="0">
                <a:solidFill>
                  <a:srgbClr val="FFFFFF"/>
                </a:solidFill>
                <a:latin typeface="Corbel"/>
                <a:cs typeface="Corbel"/>
              </a:rPr>
              <a:t>of</a:t>
            </a:r>
            <a:r>
              <a:rPr sz="3200" spc="-30" dirty="0">
                <a:solidFill>
                  <a:srgbClr val="FFFFFF"/>
                </a:solidFill>
                <a:latin typeface="Corbel"/>
                <a:cs typeface="Corbel"/>
              </a:rPr>
              <a:t> </a:t>
            </a:r>
            <a:r>
              <a:rPr sz="3200" spc="-5" dirty="0">
                <a:solidFill>
                  <a:srgbClr val="FFFFFF"/>
                </a:solidFill>
                <a:latin typeface="Corbel"/>
                <a:cs typeface="Corbel"/>
              </a:rPr>
              <a:t>records</a:t>
            </a:r>
            <a:endParaRPr sz="3200">
              <a:latin typeface="Corbel"/>
              <a:cs typeface="Corbel"/>
            </a:endParaRPr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137403" y="758951"/>
            <a:ext cx="6193536" cy="533095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72376" y="454088"/>
            <a:ext cx="11249025" cy="5908675"/>
            <a:chOff x="472376" y="454088"/>
            <a:chExt cx="11249025" cy="5908675"/>
          </a:xfrm>
        </p:grpSpPr>
        <p:sp>
          <p:nvSpPr>
            <p:cNvPr id="3" name="object 3"/>
            <p:cNvSpPr/>
            <p:nvPr/>
          </p:nvSpPr>
          <p:spPr>
            <a:xfrm>
              <a:off x="477773" y="459486"/>
              <a:ext cx="11238230" cy="5897880"/>
            </a:xfrm>
            <a:custGeom>
              <a:avLst/>
              <a:gdLst/>
              <a:ahLst/>
              <a:cxnLst/>
              <a:rect l="l" t="t" r="r" b="b"/>
              <a:pathLst>
                <a:path w="11238230" h="5897880">
                  <a:moveTo>
                    <a:pt x="11237976" y="0"/>
                  </a:moveTo>
                  <a:lnTo>
                    <a:pt x="0" y="0"/>
                  </a:lnTo>
                  <a:lnTo>
                    <a:pt x="0" y="5897880"/>
                  </a:lnTo>
                  <a:lnTo>
                    <a:pt x="11237976" y="5897880"/>
                  </a:lnTo>
                  <a:lnTo>
                    <a:pt x="11237976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477773" y="459486"/>
              <a:ext cx="11238230" cy="5897880"/>
            </a:xfrm>
            <a:custGeom>
              <a:avLst/>
              <a:gdLst/>
              <a:ahLst/>
              <a:cxnLst/>
              <a:rect l="l" t="t" r="r" b="b"/>
              <a:pathLst>
                <a:path w="11238230" h="5897880">
                  <a:moveTo>
                    <a:pt x="0" y="5897880"/>
                  </a:moveTo>
                  <a:lnTo>
                    <a:pt x="11237976" y="5897880"/>
                  </a:lnTo>
                  <a:lnTo>
                    <a:pt x="11237976" y="0"/>
                  </a:lnTo>
                  <a:lnTo>
                    <a:pt x="0" y="0"/>
                  </a:lnTo>
                  <a:lnTo>
                    <a:pt x="0" y="5897880"/>
                  </a:lnTo>
                  <a:close/>
                </a:path>
              </a:pathLst>
            </a:custGeom>
            <a:ln w="10795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676400" y="458724"/>
              <a:ext cx="8293608" cy="5897880"/>
            </a:xfrm>
            <a:prstGeom prst="rect">
              <a:avLst/>
            </a:prstGeom>
          </p:spPr>
        </p:pic>
      </p:grpSp>
      <p:sp>
        <p:nvSpPr>
          <p:cNvPr id="6" name="TextBox 5"/>
          <p:cNvSpPr txBox="1"/>
          <p:nvPr/>
        </p:nvSpPr>
        <p:spPr>
          <a:xfrm>
            <a:off x="477773" y="0"/>
            <a:ext cx="3810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 smtClean="0"/>
              <a:t>USE CASE DIAGRAM</a:t>
            </a:r>
            <a:endParaRPr lang="en-IN" sz="28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252</TotalTime>
  <Words>244</Words>
  <Application>Microsoft Office PowerPoint</Application>
  <PresentationFormat>Custom</PresentationFormat>
  <Paragraphs>50</Paragraphs>
  <Slides>22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Office Theme</vt:lpstr>
      <vt:lpstr>Doctor  Appointment  System</vt:lpstr>
      <vt:lpstr>Team Members</vt:lpstr>
      <vt:lpstr>GUIDED BY</vt:lpstr>
      <vt:lpstr>PROJECT INTRODUCTION</vt:lpstr>
      <vt:lpstr>OBJECTIVE</vt:lpstr>
      <vt:lpstr>PROBLEM STATEMENT</vt:lpstr>
      <vt:lpstr>LIST OF MODULES</vt:lpstr>
      <vt:lpstr>PRODUCT FUNCTIONS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TOOLS AND TECHNOLOGIES</vt:lpstr>
      <vt:lpstr>PowerPoint Presentation</vt:lpstr>
      <vt:lpstr>Conclusion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Doctor  Appointment  System</dc:title>
  <cp:lastModifiedBy>Hp</cp:lastModifiedBy>
  <cp:revision>9</cp:revision>
  <dcterms:created xsi:type="dcterms:W3CDTF">2022-05-31T07:20:52Z</dcterms:created>
  <dcterms:modified xsi:type="dcterms:W3CDTF">2022-06-03T12:38:02Z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2022-05-31T00:00:00Z</vt:filetime>
  </property>
  <property fmtid="{D5CDD505-2E9C-101B-9397-08002B2CF9AE}" pid="3" name="Creator">
    <vt:lpwstr>Microsoft® PowerPoint® for Microsoft 365</vt:lpwstr>
  </property>
  <property fmtid="{D5CDD505-2E9C-101B-9397-08002B2CF9AE}" pid="4" name="LastSaved">
    <vt:filetime>2022-05-31T00:00:00Z</vt:filetime>
  </property>
</Properties>
</file>